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664" r:id="rId2"/>
    <p:sldId id="626" r:id="rId3"/>
    <p:sldId id="769" r:id="rId4"/>
    <p:sldId id="740" r:id="rId5"/>
    <p:sldId id="741" r:id="rId6"/>
    <p:sldId id="742" r:id="rId7"/>
    <p:sldId id="743" r:id="rId8"/>
    <p:sldId id="744" r:id="rId9"/>
    <p:sldId id="745" r:id="rId10"/>
    <p:sldId id="772" r:id="rId11"/>
    <p:sldId id="773" r:id="rId12"/>
    <p:sldId id="775" r:id="rId13"/>
    <p:sldId id="776" r:id="rId14"/>
    <p:sldId id="747" r:id="rId15"/>
    <p:sldId id="748" r:id="rId16"/>
    <p:sldId id="770" r:id="rId17"/>
    <p:sldId id="754" r:id="rId18"/>
    <p:sldId id="771" r:id="rId19"/>
    <p:sldId id="755" r:id="rId20"/>
    <p:sldId id="756" r:id="rId21"/>
    <p:sldId id="757" r:id="rId22"/>
    <p:sldId id="749" r:id="rId23"/>
    <p:sldId id="750" r:id="rId24"/>
    <p:sldId id="758" r:id="rId25"/>
    <p:sldId id="759" r:id="rId26"/>
    <p:sldId id="760" r:id="rId27"/>
    <p:sldId id="778" r:id="rId28"/>
    <p:sldId id="780" r:id="rId29"/>
    <p:sldId id="752" r:id="rId30"/>
    <p:sldId id="781" r:id="rId31"/>
    <p:sldId id="782" r:id="rId32"/>
    <p:sldId id="753" r:id="rId33"/>
    <p:sldId id="761" r:id="rId34"/>
    <p:sldId id="762" r:id="rId35"/>
    <p:sldId id="763" r:id="rId36"/>
    <p:sldId id="674" r:id="rId37"/>
    <p:sldId id="739" r:id="rId38"/>
    <p:sldId id="764" r:id="rId39"/>
    <p:sldId id="777" r:id="rId40"/>
    <p:sldId id="779" r:id="rId41"/>
    <p:sldId id="767" r:id="rId42"/>
    <p:sldId id="765" r:id="rId43"/>
  </p:sldIdLst>
  <p:sldSz cx="9144000" cy="6858000" type="screen4x3"/>
  <p:notesSz cx="6858000" cy="97742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0066"/>
    <a:srgbClr val="FFFFFF"/>
    <a:srgbClr val="DDE5FF"/>
    <a:srgbClr val="FFFF00"/>
    <a:srgbClr val="F8F8F8"/>
    <a:srgbClr val="280049"/>
    <a:srgbClr val="FFCC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40" autoAdjust="0"/>
    <p:restoredTop sz="94595" autoAdjust="0"/>
  </p:normalViewPr>
  <p:slideViewPr>
    <p:cSldViewPr>
      <p:cViewPr>
        <p:scale>
          <a:sx n="70" d="100"/>
          <a:sy n="70" d="100"/>
        </p:scale>
        <p:origin x="-1764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3.xml"/><Relationship Id="rId2" Type="http://schemas.openxmlformats.org/officeDocument/2006/relationships/slide" Target="slides/slide20.xml"/><Relationship Id="rId1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57725"/>
            <a:ext cx="5029200" cy="441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584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854075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2E75B147-EAAE-4040-8703-35B1591783E1}" type="slidenum">
              <a:rPr lang="hu-HU">
                <a:latin typeface="Arial" charset="0"/>
              </a:rPr>
              <a:pPr/>
              <a:t>2</a:t>
            </a:fld>
            <a:endParaRPr lang="hu-HU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CEA466B9-D165-4ED3-B686-A3A083FEBF95}" type="slidenum">
              <a:rPr lang="hu-HU">
                <a:latin typeface="Arial" charset="0"/>
              </a:rPr>
              <a:pPr/>
              <a:t>4</a:t>
            </a:fld>
            <a:endParaRPr lang="hu-HU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48719E67-6B98-43D1-BE37-EDF12040569A}" type="slidenum">
              <a:rPr lang="hu-HU">
                <a:latin typeface="Arial" charset="0"/>
              </a:rPr>
              <a:pPr/>
              <a:t>5</a:t>
            </a:fld>
            <a:endParaRPr lang="hu-HU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3BFA73C9-0544-427F-B877-EA2E3CB61CFD}" type="slidenum">
              <a:rPr lang="hu-HU">
                <a:latin typeface="Arial" charset="0"/>
              </a:rPr>
              <a:pPr/>
              <a:t>9</a:t>
            </a:fld>
            <a:endParaRPr lang="hu-HU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/>
            <a:r>
              <a:rPr lang="en-US" sz="1000" i="1">
                <a:latin typeface="Times New Roman CE" pitchFamily="18" charset="0"/>
              </a:rPr>
              <a:t>38</a:t>
            </a:r>
            <a:endParaRPr lang="en-US" sz="1000" i="1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886200" y="6350"/>
            <a:ext cx="2971800" cy="460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886200" y="9305925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/>
            <a:r>
              <a:rPr lang="en-US" sz="1000" i="1">
                <a:latin typeface="Times New Roman CE" pitchFamily="18" charset="0"/>
              </a:rPr>
              <a:t>30</a:t>
            </a:r>
            <a:endParaRPr lang="en-US" sz="1000" i="1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0" y="9305925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0" y="6350"/>
            <a:ext cx="2971800" cy="460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199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4400" y="4651375"/>
            <a:ext cx="5029200" cy="3600450"/>
          </a:xfrm>
          <a:noFill/>
          <a:ln w="9525"/>
        </p:spPr>
        <p:txBody>
          <a:bodyPr/>
          <a:lstStyle/>
          <a:p>
            <a:endParaRPr lang="hu-HU" smtClean="0"/>
          </a:p>
        </p:txBody>
      </p:sp>
      <p:sp>
        <p:nvSpPr>
          <p:cNvPr id="41995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857250"/>
            <a:ext cx="4556125" cy="3416300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/>
            <a:r>
              <a:rPr lang="en-US" sz="1000" i="1">
                <a:latin typeface="Times New Roman CE" pitchFamily="18" charset="0"/>
              </a:rPr>
              <a:t>38</a:t>
            </a:r>
            <a:endParaRPr lang="en-US" sz="1000" i="1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3886200" y="6350"/>
            <a:ext cx="2971800" cy="460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3886200" y="9305925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/>
            <a:r>
              <a:rPr lang="en-US" sz="1000" i="1">
                <a:latin typeface="Times New Roman CE" pitchFamily="18" charset="0"/>
              </a:rPr>
              <a:t>30</a:t>
            </a:r>
            <a:endParaRPr lang="en-US" sz="1000" i="1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0" y="9305925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0" y="6350"/>
            <a:ext cx="2971800" cy="460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301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4400" y="4651375"/>
            <a:ext cx="5029200" cy="3600450"/>
          </a:xfrm>
          <a:noFill/>
          <a:ln w="9525"/>
        </p:spPr>
        <p:txBody>
          <a:bodyPr/>
          <a:lstStyle/>
          <a:p>
            <a:endParaRPr lang="hu-HU" smtClean="0"/>
          </a:p>
        </p:txBody>
      </p:sp>
      <p:sp>
        <p:nvSpPr>
          <p:cNvPr id="43019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857250"/>
            <a:ext cx="4556125" cy="3416300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11D818AC-099A-4EFB-A3B8-1DA6368B173F}" type="slidenum">
              <a:rPr lang="hu-HU">
                <a:latin typeface="Arial" charset="0"/>
              </a:rPr>
              <a:pPr/>
              <a:t>21</a:t>
            </a:fld>
            <a:endParaRPr lang="hu-HU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70AD03FC-BF45-429F-8DA6-70B5EDDCC9F3}" type="slidenum">
              <a:rPr lang="hu-HU">
                <a:latin typeface="Arial" charset="0"/>
              </a:rPr>
              <a:pPr/>
              <a:t>24</a:t>
            </a:fld>
            <a:endParaRPr lang="hu-HU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A34C1BFF-4ABC-4E06-845A-8F49E68C8D06}" type="slidenum">
              <a:rPr lang="hu-HU">
                <a:latin typeface="Arial" charset="0"/>
              </a:rPr>
              <a:pPr/>
              <a:t>25</a:t>
            </a:fld>
            <a:endParaRPr lang="hu-HU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2D95A13A-D7B6-47E1-8C0B-E008E037AA98}" type="slidenum">
              <a:rPr lang="hu-HU">
                <a:latin typeface="Arial" charset="0"/>
              </a:rPr>
              <a:pPr/>
              <a:t>26</a:t>
            </a:fld>
            <a:endParaRPr lang="hu-HU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16CA9713-B9CD-496F-95E5-CFBEBA4577AD}" type="slidenum">
              <a:rPr lang="hu-HU">
                <a:latin typeface="Arial" charset="0"/>
              </a:rPr>
              <a:pPr/>
              <a:t>27</a:t>
            </a:fld>
            <a:endParaRPr lang="hu-HU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16CA9713-B9CD-496F-95E5-CFBEBA4577AD}" type="slidenum">
              <a:rPr lang="hu-HU">
                <a:latin typeface="Arial" charset="0"/>
              </a:rPr>
              <a:pPr/>
              <a:t>28</a:t>
            </a:fld>
            <a:endParaRPr lang="hu-HU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5B614B91-3A5F-49F8-80CE-0039BF145370}" type="slidenum">
              <a:rPr lang="hu-HU">
                <a:latin typeface="Arial" charset="0"/>
              </a:rPr>
              <a:pPr/>
              <a:t>33</a:t>
            </a:fld>
            <a:endParaRPr lang="hu-HU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CC78036C-1838-45B6-9488-D68621AB677A}" type="slidenum">
              <a:rPr lang="hu-HU">
                <a:latin typeface="Arial" charset="0"/>
              </a:rPr>
              <a:pPr/>
              <a:t>34</a:t>
            </a:fld>
            <a:endParaRPr lang="hu-HU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62D47CE6-2AC9-4E38-9446-221724FA0B6F}" type="slidenum">
              <a:rPr lang="hu-HU">
                <a:latin typeface="Arial" charset="0"/>
              </a:rPr>
              <a:pPr/>
              <a:t>35</a:t>
            </a:fld>
            <a:endParaRPr lang="hu-HU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2AB64171-E654-4C1E-807F-749F1A800671}" type="slidenum">
              <a:rPr lang="hu-HU">
                <a:latin typeface="Arial" charset="0"/>
              </a:rPr>
              <a:pPr/>
              <a:t>37</a:t>
            </a:fld>
            <a:endParaRPr lang="hu-HU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DD9EA1E0-D267-4B3E-B5FC-DA2C7F1A7625}" type="slidenum">
              <a:rPr lang="hu-HU">
                <a:latin typeface="Arial" charset="0"/>
              </a:rPr>
              <a:pPr/>
              <a:t>38</a:t>
            </a:fld>
            <a:endParaRPr lang="hu-HU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1E80AB2E-5E48-4535-A8F0-5F2A38EA6F8B}" type="slidenum">
              <a:rPr lang="hu-HU">
                <a:latin typeface="Arial" charset="0"/>
              </a:rPr>
              <a:pPr/>
              <a:t>39</a:t>
            </a:fld>
            <a:endParaRPr lang="hu-HU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1E80AB2E-5E48-4535-A8F0-5F2A38EA6F8B}" type="slidenum">
              <a:rPr lang="hu-HU">
                <a:latin typeface="Arial" charset="0"/>
              </a:rPr>
              <a:pPr/>
              <a:t>40</a:t>
            </a:fld>
            <a:endParaRPr lang="hu-HU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1E80AB2E-5E48-4535-A8F0-5F2A38EA6F8B}" type="slidenum">
              <a:rPr lang="hu-HU">
                <a:latin typeface="Arial" charset="0"/>
              </a:rPr>
              <a:pPr/>
              <a:t>41</a:t>
            </a:fld>
            <a:endParaRPr lang="hu-HU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84613" y="92852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37" tIns="43868" rIns="87737" bIns="43868"/>
          <a:lstStyle/>
          <a:p>
            <a:fld id="{6422A610-46B2-427F-B6C8-4238F89D295A}" type="slidenum">
              <a:rPr lang="hu-HU">
                <a:latin typeface="Arial" charset="0"/>
              </a:rPr>
              <a:pPr/>
              <a:t>42</a:t>
            </a:fld>
            <a:endParaRPr lang="hu-HU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39775"/>
            <a:ext cx="4870450" cy="3652838"/>
          </a:xfrm>
          <a:ln cap="flat"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56138"/>
            <a:ext cx="5029200" cy="4421187"/>
          </a:xfrm>
          <a:noFill/>
          <a:ln w="9525"/>
        </p:spPr>
        <p:txBody>
          <a:bodyPr lIns="94047" tIns="46198" rIns="94047" bIns="46198"/>
          <a:lstStyle/>
          <a:p>
            <a:pPr defTabSz="788988" eaLnBrk="1" hangingPunct="1"/>
            <a:endParaRPr lang="hu-H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advClick="0"/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zövegdoboz 2"/>
          <p:cNvSpPr txBox="1">
            <a:spLocks noChangeArrowheads="1"/>
          </p:cNvSpPr>
          <p:nvPr/>
        </p:nvSpPr>
        <p:spPr bwMode="auto">
          <a:xfrm>
            <a:off x="0" y="260649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6000" b="1" dirty="0" smtClean="0">
                <a:solidFill>
                  <a:srgbClr val="000066"/>
                </a:solidFill>
              </a:rPr>
              <a:t>Mit tehetünk a kimerültség ellen?</a:t>
            </a:r>
            <a:endParaRPr lang="hu-HU" sz="6000" b="1" dirty="0">
              <a:solidFill>
                <a:srgbClr val="000066"/>
              </a:solidFill>
            </a:endParaRPr>
          </a:p>
        </p:txBody>
      </p:sp>
      <p:pic>
        <p:nvPicPr>
          <p:cNvPr id="2053" name="Picture 5" descr="http://i.dailymail.co.uk/i/pix/2010/06/25/article-1289477-0A311C38000005DC-452_634x374.jpg"/>
          <p:cNvPicPr>
            <a:picLocks noChangeAspect="1" noChangeArrowheads="1"/>
          </p:cNvPicPr>
          <p:nvPr/>
        </p:nvPicPr>
        <p:blipFill>
          <a:blip r:embed="rId2" cstate="print"/>
          <a:srcRect b="4061"/>
          <a:stretch>
            <a:fillRect/>
          </a:stretch>
        </p:blipFill>
        <p:spPr bwMode="auto">
          <a:xfrm>
            <a:off x="0" y="2401403"/>
            <a:ext cx="9144000" cy="4456597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64235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rgbClr val="000066"/>
                </a:solidFill>
              </a:rPr>
              <a:t>Krónikus kimerültségi szindróma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14400"/>
            <a:ext cx="9144000" cy="4114800"/>
          </a:xfrm>
          <a:noFill/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-külön</a:t>
            </a:r>
            <a:r>
              <a:rPr lang="hu-HU" dirty="0" smtClean="0">
                <a:solidFill>
                  <a:srgbClr val="000066"/>
                </a:solidFill>
              </a:rPr>
              <a:t> betegség</a:t>
            </a:r>
          </a:p>
          <a:p>
            <a:pPr algn="just"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-régen</a:t>
            </a:r>
            <a:r>
              <a:rPr lang="hu-HU" dirty="0" smtClean="0">
                <a:solidFill>
                  <a:srgbClr val="000066"/>
                </a:solidFill>
              </a:rPr>
              <a:t> ideggyengeségnek, neuraszténiának,  súlyos esetét idegösszeroppanásnak hívták</a:t>
            </a:r>
          </a:p>
          <a:p>
            <a:pPr algn="just"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-a</a:t>
            </a:r>
            <a:r>
              <a:rPr lang="hu-HU" dirty="0" smtClean="0">
                <a:solidFill>
                  <a:srgbClr val="000066"/>
                </a:solidFill>
              </a:rPr>
              <a:t> megfelelő pihenés, alvás hiánya, túlterheltség, „</a:t>
            </a:r>
            <a:r>
              <a:rPr lang="hu-HU" dirty="0" err="1" smtClean="0">
                <a:solidFill>
                  <a:srgbClr val="000066"/>
                </a:solidFill>
              </a:rPr>
              <a:t>burnout</a:t>
            </a:r>
            <a:endParaRPr lang="hu-HU" dirty="0" smtClean="0">
              <a:solidFill>
                <a:srgbClr val="000066"/>
              </a:solidFill>
            </a:endParaRPr>
          </a:p>
          <a:p>
            <a:pPr algn="just"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-előfordulása</a:t>
            </a:r>
            <a:r>
              <a:rPr lang="hu-HU" dirty="0" smtClean="0">
                <a:solidFill>
                  <a:srgbClr val="000066"/>
                </a:solidFill>
              </a:rPr>
              <a:t> a 20-50 év közötti korosztályban 0,4%, másfélszer annyi nő, mint férfi</a:t>
            </a:r>
          </a:p>
        </p:txBody>
      </p:sp>
      <p:pic>
        <p:nvPicPr>
          <p:cNvPr id="3076" name="Picture 5" descr="http://news.bbcimg.co.uk/media/images/51309000/jpg/_51309879_c0044154-tired_young_woman-spl.jpg"/>
          <p:cNvPicPr>
            <a:picLocks noChangeAspect="1" noChangeArrowheads="1"/>
          </p:cNvPicPr>
          <p:nvPr/>
        </p:nvPicPr>
        <p:blipFill>
          <a:blip r:embed="rId3" cstate="print"/>
          <a:srcRect b="11455"/>
          <a:stretch>
            <a:fillRect/>
          </a:stretch>
        </p:blipFill>
        <p:spPr bwMode="auto">
          <a:xfrm>
            <a:off x="4427538" y="4941168"/>
            <a:ext cx="4716462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http://jasoncurlee.me/wp-content/uploads/2013/09/exhaustedper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941168"/>
            <a:ext cx="4499992" cy="1916832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lh4.ggpht.com/-HL0VinaQv7g/VDv9kNyUBxI/AAAAAAABi-M/xGbBeAGQ5Y8/BurnoutCauses_thumb%25255B5%25255D.jpg?imgmax=800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 r="2097" b="4774"/>
          <a:stretch>
            <a:fillRect/>
          </a:stretch>
        </p:blipFill>
        <p:spPr bwMode="auto">
          <a:xfrm>
            <a:off x="1015913" y="724128"/>
            <a:ext cx="6818403" cy="5225152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9" descr="http://i.huffpost.com/gen/449283/thumbs/r-CHRONIC-FATIGUE-SYNDROME-XMRV-STUDY-RETRACTED-large570.jpg"/>
          <p:cNvPicPr>
            <a:picLocks noChangeAspect="1" noChangeArrowheads="1"/>
          </p:cNvPicPr>
          <p:nvPr/>
        </p:nvPicPr>
        <p:blipFill>
          <a:blip r:embed="rId3" cstate="print"/>
          <a:srcRect b="8321"/>
          <a:stretch>
            <a:fillRect/>
          </a:stretch>
        </p:blipFill>
        <p:spPr bwMode="auto">
          <a:xfrm>
            <a:off x="0" y="5229225"/>
            <a:ext cx="91440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8278813" cy="41148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hu-HU" u="sng" smtClean="0">
                <a:solidFill>
                  <a:srgbClr val="000066"/>
                </a:solidFill>
              </a:rPr>
              <a:t>Tünetei:</a:t>
            </a: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-fáradtság</a:t>
            </a: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-izomfájdalom (egész testen)</a:t>
            </a: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-tartós hőemelkedés vagy láz</a:t>
            </a: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-teljesítőképesség romlása</a:t>
            </a: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-visszatérő fejfájás</a:t>
            </a: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-súlyos esetben látás-, egyensúly- és beszédzavar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0825" y="115888"/>
            <a:ext cx="86423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 defTabSz="762000" eaLnBrk="1" hangingPunct="1">
              <a:defRPr/>
            </a:pPr>
            <a:r>
              <a:rPr lang="hu-HU" sz="4400" b="1" kern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Krónikus kimerültségi szindróma</a:t>
            </a:r>
            <a:endParaRPr lang="hu-HU" sz="4400" b="1" kern="0" dirty="0">
              <a:solidFill>
                <a:srgbClr val="0000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0" name="Picture 5" descr="http://www.genericviagra123.com/wp-content/uploads/2012/10/Chronic-Fatigue-Syndrome-e13507099056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3488" y="1341438"/>
            <a:ext cx="28670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7" descr="http://www.healingwithnutrition.com/graphic/exhaust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3933825"/>
            <a:ext cx="381158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8278813" cy="4824413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hu-HU" u="sng" dirty="0" smtClean="0">
                <a:solidFill>
                  <a:srgbClr val="000066"/>
                </a:solidFill>
              </a:rPr>
              <a:t>Okai: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-állandó</a:t>
            </a:r>
            <a:r>
              <a:rPr lang="hu-HU" dirty="0" smtClean="0">
                <a:solidFill>
                  <a:srgbClr val="000066"/>
                </a:solidFill>
              </a:rPr>
              <a:t> készenlét (technikai fejlődés kényelem helyett még több munkát és stresszt hozott…)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-szórakozás</a:t>
            </a:r>
            <a:r>
              <a:rPr lang="hu-HU" dirty="0" smtClean="0">
                <a:solidFill>
                  <a:srgbClr val="000066"/>
                </a:solidFill>
              </a:rPr>
              <a:t> („az élet éjfél után indul”)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</a:t>
            </a:r>
            <a:r>
              <a:rPr lang="hu-HU" dirty="0" err="1" smtClean="0">
                <a:solidFill>
                  <a:srgbClr val="000066"/>
                </a:solidFill>
              </a:rPr>
              <a:t>fárasztó</a:t>
            </a:r>
            <a:r>
              <a:rPr lang="hu-HU" dirty="0" smtClean="0">
                <a:solidFill>
                  <a:srgbClr val="000066"/>
                </a:solidFill>
              </a:rPr>
              <a:t> hétvégék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-kimerítő</a:t>
            </a:r>
            <a:r>
              <a:rPr lang="hu-HU" dirty="0" smtClean="0">
                <a:solidFill>
                  <a:srgbClr val="000066"/>
                </a:solidFill>
              </a:rPr>
              <a:t> szünet, szabadság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-éjfél</a:t>
            </a:r>
            <a:r>
              <a:rPr lang="hu-HU" dirty="0" smtClean="0">
                <a:solidFill>
                  <a:srgbClr val="000066"/>
                </a:solidFill>
              </a:rPr>
              <a:t> előtti alvás hiánya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-bezártság</a:t>
            </a:r>
            <a:r>
              <a:rPr lang="hu-HU" dirty="0" smtClean="0">
                <a:solidFill>
                  <a:srgbClr val="000066"/>
                </a:solidFill>
              </a:rPr>
              <a:t>, monoton életvitel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15888"/>
            <a:ext cx="864235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rgbClr val="000066"/>
                </a:solidFill>
              </a:rPr>
              <a:t>Krónikus kimerültségi szindróma</a:t>
            </a: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ttp://photos2.demandstudios.com/DM-Resize/photos.demandstudios.com/49/106/fotolia_4526185_XS.jpg?h=10000&amp;w=400&amp;keep_ratio=1"/>
          <p:cNvPicPr>
            <a:picLocks noChangeAspect="1" noChangeArrowheads="1"/>
          </p:cNvPicPr>
          <p:nvPr/>
        </p:nvPicPr>
        <p:blipFill>
          <a:blip r:embed="rId2" cstate="print"/>
          <a:srcRect r="10240"/>
          <a:stretch>
            <a:fillRect/>
          </a:stretch>
        </p:blipFill>
        <p:spPr bwMode="auto">
          <a:xfrm>
            <a:off x="5724525" y="3789363"/>
            <a:ext cx="341947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638800"/>
          </a:xfrm>
          <a:noFill/>
        </p:spPr>
        <p:txBody>
          <a:bodyPr/>
          <a:lstStyle/>
          <a:p>
            <a:pPr algn="ctr">
              <a:buFontTx/>
              <a:buNone/>
            </a:pPr>
            <a:r>
              <a:rPr lang="hu-HU" sz="4400" b="1" dirty="0" smtClean="0">
                <a:solidFill>
                  <a:srgbClr val="0A0353"/>
                </a:solidFill>
              </a:rPr>
              <a:t>A stressz okozta tünetek</a:t>
            </a:r>
          </a:p>
          <a:p>
            <a:pPr algn="just">
              <a:buFontTx/>
              <a:buNone/>
            </a:pPr>
            <a:r>
              <a:rPr lang="hu-HU" b="1" dirty="0" smtClean="0">
                <a:solidFill>
                  <a:srgbClr val="0A0353"/>
                </a:solidFill>
              </a:rPr>
              <a:t>Testi tünetek:</a:t>
            </a:r>
          </a:p>
          <a:p>
            <a:pPr algn="just">
              <a:buFontTx/>
              <a:buNone/>
            </a:pPr>
            <a:r>
              <a:rPr lang="hu-HU" b="1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-feszes</a:t>
            </a:r>
            <a:r>
              <a:rPr lang="hu-HU" dirty="0" smtClean="0">
                <a:solidFill>
                  <a:srgbClr val="0A0353"/>
                </a:solidFill>
              </a:rPr>
              <a:t> nyak és vállak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-szívműködési</a:t>
            </a:r>
            <a:r>
              <a:rPr lang="hu-HU" dirty="0" smtClean="0">
                <a:solidFill>
                  <a:srgbClr val="0A0353"/>
                </a:solidFill>
              </a:rPr>
              <a:t> rendellenesség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-mellkasi</a:t>
            </a:r>
            <a:r>
              <a:rPr lang="hu-HU" dirty="0" smtClean="0">
                <a:solidFill>
                  <a:srgbClr val="0A0353"/>
                </a:solidFill>
              </a:rPr>
              <a:t> fájdalom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-fejfájás</a:t>
            </a:r>
            <a:r>
              <a:rPr lang="hu-HU" dirty="0" smtClean="0">
                <a:solidFill>
                  <a:srgbClr val="0A0353"/>
                </a:solidFill>
              </a:rPr>
              <a:t> (különösen hétvégén)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-magas</a:t>
            </a:r>
            <a:r>
              <a:rPr lang="hu-HU" dirty="0" smtClean="0">
                <a:solidFill>
                  <a:srgbClr val="0A0353"/>
                </a:solidFill>
              </a:rPr>
              <a:t> vérnyomás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-gyomorpanaszok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-kimerültség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endParaRPr lang="hu-HU" dirty="0" smtClean="0">
              <a:solidFill>
                <a:srgbClr val="0A0353"/>
              </a:solidFill>
              <a:latin typeface="Times New Roman CE" pitchFamily="18" charset="0"/>
            </a:endParaRPr>
          </a:p>
        </p:txBody>
      </p:sp>
      <p:pic>
        <p:nvPicPr>
          <p:cNvPr id="7172" name="Picture 6" descr="http://lapsychologist.net/wp-content/uploads/2012/05/Anxie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7792" y="1125538"/>
            <a:ext cx="1752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7992" y="457200"/>
            <a:ext cx="7772400" cy="5638800"/>
          </a:xfrm>
          <a:noFill/>
        </p:spPr>
        <p:txBody>
          <a:bodyPr/>
          <a:lstStyle/>
          <a:p>
            <a:pPr algn="just">
              <a:buFontTx/>
              <a:buNone/>
            </a:pPr>
            <a:r>
              <a:rPr lang="hu-HU" sz="2800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-megerőltetett</a:t>
            </a:r>
            <a:r>
              <a:rPr lang="hu-HU" dirty="0" smtClean="0">
                <a:solidFill>
                  <a:srgbClr val="0A0353"/>
                </a:solidFill>
              </a:rPr>
              <a:t> szemek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-nagyfokú</a:t>
            </a:r>
            <a:r>
              <a:rPr lang="hu-HU" dirty="0" smtClean="0">
                <a:solidFill>
                  <a:srgbClr val="0A0353"/>
                </a:solidFill>
              </a:rPr>
              <a:t> izzadás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-székrekedés</a:t>
            </a:r>
            <a:r>
              <a:rPr lang="hu-HU" dirty="0" smtClean="0">
                <a:solidFill>
                  <a:srgbClr val="0A0353"/>
                </a:solidFill>
              </a:rPr>
              <a:t>/hasmenés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-idegrángás</a:t>
            </a:r>
            <a:r>
              <a:rPr lang="hu-HU" dirty="0" smtClean="0">
                <a:solidFill>
                  <a:srgbClr val="0A0353"/>
                </a:solidFill>
              </a:rPr>
              <a:t> (főleg az arcon)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-bőrkiütések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-fogcsikorgatás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b="1" dirty="0" smtClean="0">
                <a:solidFill>
                  <a:srgbClr val="0A0353"/>
                </a:solidFill>
              </a:rPr>
              <a:t>Érzelmi tünetek:</a:t>
            </a:r>
          </a:p>
          <a:p>
            <a:pPr algn="just">
              <a:buFontTx/>
              <a:buNone/>
            </a:pPr>
            <a:r>
              <a:rPr lang="hu-HU" b="1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-depresszió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-düh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-ingerlékenység</a:t>
            </a:r>
            <a:endParaRPr lang="hu-HU" dirty="0" smtClean="0">
              <a:solidFill>
                <a:srgbClr val="0A0353"/>
              </a:solidFill>
              <a:latin typeface="Times New Roman CE" pitchFamily="18" charset="0"/>
            </a:endParaRPr>
          </a:p>
        </p:txBody>
      </p:sp>
      <p:pic>
        <p:nvPicPr>
          <p:cNvPr id="44034" name="Picture 2" descr="http://www.tmkronika.hu/upload/userfiles/news/tired-teach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501008"/>
            <a:ext cx="3707904" cy="3356992"/>
          </a:xfrm>
          <a:prstGeom prst="rect">
            <a:avLst/>
          </a:prstGeom>
          <a:noFill/>
        </p:spPr>
      </p:pic>
      <p:pic>
        <p:nvPicPr>
          <p:cNvPr id="44036" name="Picture 4" descr="http://i.telegraph.co.uk/multimedia/archive/01379/frustrated_teacher_137955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0"/>
            <a:ext cx="3707904" cy="3501008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38471"/>
            <a:ext cx="7772400" cy="5638801"/>
          </a:xfrm>
          <a:noFill/>
        </p:spPr>
        <p:txBody>
          <a:bodyPr/>
          <a:lstStyle/>
          <a:p>
            <a:pPr algn="just">
              <a:buFontTx/>
              <a:buNone/>
            </a:pPr>
            <a:r>
              <a:rPr lang="hu-HU" sz="2800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-alacsony</a:t>
            </a:r>
            <a:r>
              <a:rPr lang="hu-HU" dirty="0" smtClean="0">
                <a:solidFill>
                  <a:srgbClr val="0A0353"/>
                </a:solidFill>
              </a:rPr>
              <a:t> önértékelés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-apátia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-türelmetlenség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b="1" dirty="0" smtClean="0">
                <a:solidFill>
                  <a:srgbClr val="0A0353"/>
                </a:solidFill>
              </a:rPr>
              <a:t>Viselkedésbeli tünetek: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-étkezési</a:t>
            </a:r>
            <a:r>
              <a:rPr lang="hu-HU" dirty="0" smtClean="0">
                <a:solidFill>
                  <a:srgbClr val="0A0353"/>
                </a:solidFill>
              </a:rPr>
              <a:t> rendellenességek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-dohányzás</a:t>
            </a:r>
            <a:r>
              <a:rPr lang="hu-HU" dirty="0" smtClean="0">
                <a:solidFill>
                  <a:srgbClr val="0A0353"/>
                </a:solidFill>
              </a:rPr>
              <a:t>/alkohol/drog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-alvászavar</a:t>
            </a:r>
            <a:r>
              <a:rPr lang="hu-HU" dirty="0" smtClean="0">
                <a:solidFill>
                  <a:srgbClr val="0A0353"/>
                </a:solidFill>
              </a:rPr>
              <a:t>/aluszékonyság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-vakmerő</a:t>
            </a:r>
            <a:r>
              <a:rPr lang="hu-HU" dirty="0" smtClean="0">
                <a:solidFill>
                  <a:srgbClr val="0A0353"/>
                </a:solidFill>
              </a:rPr>
              <a:t> járművezetés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-feledékenység</a:t>
            </a:r>
            <a:endParaRPr lang="hu-HU" dirty="0" smtClean="0">
              <a:solidFill>
                <a:srgbClr val="0A0353"/>
              </a:solidFill>
            </a:endParaRP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-negatív</a:t>
            </a:r>
            <a:r>
              <a:rPr lang="hu-HU" dirty="0" smtClean="0">
                <a:solidFill>
                  <a:srgbClr val="0A0353"/>
                </a:solidFill>
              </a:rPr>
              <a:t> szemlélet</a:t>
            </a:r>
          </a:p>
          <a:p>
            <a:pPr algn="just">
              <a:buFontTx/>
              <a:buNone/>
            </a:pPr>
            <a:r>
              <a:rPr lang="hu-HU" dirty="0" smtClean="0">
                <a:solidFill>
                  <a:srgbClr val="0A0353"/>
                </a:solidFill>
              </a:rPr>
              <a:t>	</a:t>
            </a:r>
            <a:r>
              <a:rPr lang="hu-HU" dirty="0" err="1" smtClean="0">
                <a:solidFill>
                  <a:srgbClr val="0A0353"/>
                </a:solidFill>
              </a:rPr>
              <a:t>-lobbanékonyság</a:t>
            </a:r>
            <a:endParaRPr lang="hu-HU" dirty="0" smtClean="0">
              <a:solidFill>
                <a:srgbClr val="0A0353"/>
              </a:solidFill>
              <a:latin typeface="Times New Roman CE" pitchFamily="18" charset="0"/>
            </a:endParaRPr>
          </a:p>
        </p:txBody>
      </p:sp>
      <p:pic>
        <p:nvPicPr>
          <p:cNvPr id="9220" name="Picture 4" descr="http://photos2.demandstudios.com/DM-Resize/photos.demandstudios.com/49/124/fotolia_3551359_XS.jpg?h=10000&amp;w=400&amp;keep_ratio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0512" y="319286"/>
            <a:ext cx="38100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 descr="https://metabolicmemory.files.wordpress.com/2011/05/stress2bea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3114675"/>
            <a:ext cx="3419475" cy="3743325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hu-HU" sz="4000" b="1" dirty="0" smtClean="0">
                <a:solidFill>
                  <a:srgbClr val="000066"/>
                </a:solidFill>
              </a:rPr>
              <a:t>Ártalmas szórakozás, függőségek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18456"/>
            <a:ext cx="7772400" cy="41148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-alkohol</a:t>
            </a:r>
            <a:endParaRPr lang="hu-HU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-cigaretta</a:t>
            </a:r>
            <a:r>
              <a:rPr lang="hu-HU" dirty="0" smtClean="0">
                <a:solidFill>
                  <a:srgbClr val="000066"/>
                </a:solidFill>
              </a:rPr>
              <a:t> (aktív és passzív)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-kábítószer</a:t>
            </a:r>
            <a:r>
              <a:rPr lang="hu-HU" dirty="0" smtClean="0">
                <a:solidFill>
                  <a:srgbClr val="000066"/>
                </a:solidFill>
              </a:rPr>
              <a:t> (szándékos és áldozat szintű)</a:t>
            </a: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-fertőzések</a:t>
            </a:r>
            <a:endParaRPr lang="hu-HU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-zajártalom</a:t>
            </a:r>
            <a:endParaRPr lang="hu-HU" dirty="0" smtClean="0">
              <a:solidFill>
                <a:srgbClr val="000066"/>
              </a:solidFill>
            </a:endParaRPr>
          </a:p>
        </p:txBody>
      </p:sp>
      <p:pic>
        <p:nvPicPr>
          <p:cNvPr id="41986" name="Picture 2" descr="http://i.dailymail.co.uk/i/pix/2014/12/09/23EA833700000578-2865704-image-a-54_1418143866512.jpg"/>
          <p:cNvPicPr>
            <a:picLocks noChangeAspect="1" noChangeArrowheads="1"/>
          </p:cNvPicPr>
          <p:nvPr/>
        </p:nvPicPr>
        <p:blipFill>
          <a:blip r:embed="rId3" cstate="print"/>
          <a:srcRect b="5771"/>
          <a:stretch>
            <a:fillRect/>
          </a:stretch>
        </p:blipFill>
        <p:spPr bwMode="auto">
          <a:xfrm>
            <a:off x="3543300" y="3358083"/>
            <a:ext cx="5600700" cy="3527301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frontiersin.org/files/Articles/12511/fnbeh-05-00060-r2/image_m/fnbeh-05-00060-g001.jpg"/>
          <p:cNvPicPr>
            <a:picLocks noChangeAspect="1" noChangeArrowheads="1"/>
          </p:cNvPicPr>
          <p:nvPr/>
        </p:nvPicPr>
        <p:blipFill>
          <a:blip r:embed="rId2" cstate="print"/>
          <a:srcRect t="25342" b="19800"/>
          <a:stretch>
            <a:fillRect/>
          </a:stretch>
        </p:blipFill>
        <p:spPr bwMode="auto">
          <a:xfrm>
            <a:off x="34925" y="1484313"/>
            <a:ext cx="89979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765175"/>
            <a:ext cx="8496300" cy="521335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designe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692150"/>
            <a:ext cx="6872287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http://img.444.hu/designer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836613"/>
            <a:ext cx="7170737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7" name="Picture 10" descr="http://thehearingprofessionals.files.wordpress.com/2012/01/nihl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3775" y="4724400"/>
            <a:ext cx="31067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52400"/>
            <a:ext cx="8642350" cy="6400800"/>
          </a:xfrm>
          <a:noFill/>
        </p:spPr>
        <p:txBody>
          <a:bodyPr/>
          <a:lstStyle/>
          <a:p>
            <a:pPr algn="just">
              <a:buFontTx/>
              <a:buNone/>
            </a:pPr>
            <a:r>
              <a:rPr lang="hu-HU" i="1" smtClean="0">
                <a:solidFill>
                  <a:srgbClr val="000066"/>
                </a:solidFill>
              </a:rPr>
              <a:t>Zajártalom</a:t>
            </a:r>
          </a:p>
          <a:p>
            <a:pPr algn="just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	-az egészségre nem ártalmas zajszint: 40 dB, szórakozóhelyen átlagosan 110 dB (felszálló repülőgép zaja), 120 dB felett már fájdalmat okoz</a:t>
            </a:r>
          </a:p>
          <a:p>
            <a:pPr algn="just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	-rövid távú következmény: átmeneti halláscsökkenés, fülzúgás, megnyúlt reakcióidő, romlik a látás, gyengül a kreatív gondolkodás, nő a vérnyomás és a szívverés, tágul a pupilla, nő a koponyaűri nyomás, zavart tudat, csökken az immunvédelem</a:t>
            </a: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2" descr="http://t2.gstatic.com/images?q=tbn:ANd9GcQ2fMi4l9dCat6beR7sEEbcx2ItKufqWxMY6OrI2JUWF3fdKknBS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3933825"/>
            <a:ext cx="424815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3321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"/>
            <a:ext cx="7772400" cy="6400800"/>
          </a:xfrm>
          <a:noFill/>
        </p:spPr>
        <p:txBody>
          <a:bodyPr/>
          <a:lstStyle/>
          <a:p>
            <a:pPr algn="just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</a:t>
            </a:r>
            <a:r>
              <a:rPr lang="hu-HU" dirty="0" err="1" smtClean="0">
                <a:solidFill>
                  <a:srgbClr val="000066"/>
                </a:solidFill>
              </a:rPr>
              <a:t>-hosszú</a:t>
            </a:r>
            <a:r>
              <a:rPr lang="hu-HU" dirty="0" smtClean="0">
                <a:solidFill>
                  <a:srgbClr val="000066"/>
                </a:solidFill>
              </a:rPr>
              <a:t> távú következmény: maradandó halláskárosodás (szőrsejtek pusztulása), magas vérnyomás, hangulati betegségek, csökkent memória, olvasási zavarok, emésztési zavarok, stroke</a:t>
            </a:r>
          </a:p>
          <a:p>
            <a:pPr algn="just">
              <a:buFontTx/>
              <a:buNone/>
            </a:pPr>
            <a:endParaRPr lang="hu-HU" dirty="0" smtClean="0">
              <a:solidFill>
                <a:srgbClr val="000066"/>
              </a:solidFill>
            </a:endParaRPr>
          </a:p>
        </p:txBody>
      </p:sp>
      <p:pic>
        <p:nvPicPr>
          <p:cNvPr id="13322" name="Picture 10" descr="http://hiddenhearingireland.files.wordpress.com/2010/11/too_much_nois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94063"/>
            <a:ext cx="5148263" cy="356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ealth-effects-of-airport-noise"/>
          <p:cNvPicPr>
            <a:picLocks noChangeAspect="1" noChangeArrowheads="1"/>
          </p:cNvPicPr>
          <p:nvPr/>
        </p:nvPicPr>
        <p:blipFill>
          <a:blip r:embed="rId2" cstate="print"/>
          <a:srcRect b="8890"/>
          <a:stretch>
            <a:fillRect/>
          </a:stretch>
        </p:blipFill>
        <p:spPr bwMode="auto">
          <a:xfrm>
            <a:off x="1869529" y="236214"/>
            <a:ext cx="5438775" cy="6361138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igure 4: Hypertension: Exposure-response for highway sound exposure by bedroom location. Adjusted for age, sex, BMI, family history, education, health status, duration of living, IA level*age, level*history, level*health status – [ALPNAP study, 2006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76672"/>
            <a:ext cx="7048500" cy="585787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ttp://vanrijnlab.weebly.com/uploads/2/6/6/3/26633946/5148796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981075"/>
            <a:ext cx="8085137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188913"/>
            <a:ext cx="8569325" cy="6051550"/>
          </a:xfrm>
        </p:spPr>
        <p:txBody>
          <a:bodyPr/>
          <a:lstStyle/>
          <a:p>
            <a:pPr algn="ctr" defTabSz="914400">
              <a:buFontTx/>
              <a:buNone/>
            </a:pPr>
            <a:r>
              <a:rPr lang="hu-HU" sz="2800" smtClean="0">
                <a:solidFill>
                  <a:srgbClr val="000066"/>
                </a:solidFill>
              </a:rPr>
              <a:t>	</a:t>
            </a:r>
            <a:r>
              <a:rPr lang="hu-HU" sz="4400" b="1" smtClean="0">
                <a:solidFill>
                  <a:srgbClr val="000066"/>
                </a:solidFill>
              </a:rPr>
              <a:t>Koffein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smtClean="0">
                <a:solidFill>
                  <a:srgbClr val="000066"/>
                </a:solidFill>
              </a:rPr>
              <a:t>Társadalmilag teljesen elfogadott a fogyasztása, inkább az a furcsa, aki nem teszi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smtClean="0">
                <a:solidFill>
                  <a:srgbClr val="000066"/>
                </a:solidFill>
              </a:rPr>
              <a:t>Források: kávé, tea, üdítő italok, energiaitalok, édességek, gyógyszerek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smtClean="0">
                <a:solidFill>
                  <a:srgbClr val="000066"/>
                </a:solidFill>
              </a:rPr>
              <a:t>Hamar kialakul a függőség és tolerancia, de könnyebben lehet elhagyni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smtClean="0">
                <a:solidFill>
                  <a:srgbClr val="000066"/>
                </a:solidFill>
              </a:rPr>
              <a:t>Létezik koffeinizmus: fejfájás, depresszió, álmatlanság, ingerlékenység, súlyos esetben leépülés</a:t>
            </a:r>
          </a:p>
          <a:p>
            <a:pPr algn="just" defTabSz="914400">
              <a:buSzPct val="50000"/>
              <a:buFontTx/>
              <a:buChar char="-"/>
            </a:pPr>
            <a:endParaRPr lang="hu-HU" smtClean="0">
              <a:solidFill>
                <a:srgbClr val="000066"/>
              </a:solidFill>
            </a:endParaRPr>
          </a:p>
        </p:txBody>
      </p:sp>
      <p:pic>
        <p:nvPicPr>
          <p:cNvPr id="15363" name="Picture 4" descr="http://www.fastcoexist.com/multisite_files/coexist/imagecache/960/poster/2013/01/1681183-poster-1280-probiotic-coffee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5724525" y="5278438"/>
            <a:ext cx="2806700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http://www.mummymug.com/wp-content/uploads/091009-coffee-splashing-from-white-coffee-cup2.jpg"/>
          <p:cNvPicPr>
            <a:picLocks noChangeAspect="1" noChangeArrowheads="1"/>
          </p:cNvPicPr>
          <p:nvPr/>
        </p:nvPicPr>
        <p:blipFill>
          <a:blip r:embed="rId2" cstate="print">
            <a:lum bright="16000"/>
          </a:blip>
          <a:srcRect/>
          <a:stretch>
            <a:fillRect/>
          </a:stretch>
        </p:blipFill>
        <p:spPr bwMode="auto">
          <a:xfrm>
            <a:off x="6227763" y="3246438"/>
            <a:ext cx="2916237" cy="361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188913"/>
            <a:ext cx="8569325" cy="6051550"/>
          </a:xfrm>
        </p:spPr>
        <p:txBody>
          <a:bodyPr/>
          <a:lstStyle/>
          <a:p>
            <a:pPr algn="just" defTabSz="914400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Hatásai:</a:t>
            </a:r>
            <a:r>
              <a:rPr lang="hu-HU" sz="2800" dirty="0" smtClean="0">
                <a:solidFill>
                  <a:srgbClr val="000066"/>
                </a:solidFill>
              </a:rPr>
              <a:t>	</a:t>
            </a:r>
            <a:endParaRPr lang="hu-HU" b="1" dirty="0" smtClean="0">
              <a:solidFill>
                <a:srgbClr val="000066"/>
              </a:solidFill>
            </a:endParaRP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Fokozza a légzést és a keringést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Emeli a vérnyomást és a szívverések számát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Fokozza a csontritkulást (1 csésze kávé = -100 mg kalcium)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Terhességben fokozza a vetélés kockázatát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Javítja az agyi működést, élénkít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Erősíti a fájdalomcsillapítók hatását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Oldja az erek görcsét (migrén)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Vizelethajtó</a:t>
            </a:r>
          </a:p>
          <a:p>
            <a:pPr algn="just" defTabSz="914400">
              <a:buSzPct val="50000"/>
              <a:buFontTx/>
              <a:buChar char="-"/>
            </a:pPr>
            <a:endParaRPr lang="hu-HU" dirty="0" smtClean="0">
              <a:solidFill>
                <a:srgbClr val="000066"/>
              </a:solidFill>
            </a:endParaRPr>
          </a:p>
          <a:p>
            <a:pPr algn="just" defTabSz="914400">
              <a:buSzPct val="50000"/>
              <a:buFontTx/>
              <a:buChar char="-"/>
            </a:pPr>
            <a:endParaRPr lang="hu-HU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http://dailycollegian.com/media/2011/02/Caffeine-graphic-MCT-Multimedia-e1297818084571.jpg"/>
          <p:cNvPicPr>
            <a:picLocks noChangeAspect="1" noChangeArrowheads="1"/>
          </p:cNvPicPr>
          <p:nvPr/>
        </p:nvPicPr>
        <p:blipFill>
          <a:blip r:embed="rId3" cstate="print"/>
          <a:srcRect t="25252"/>
          <a:stretch>
            <a:fillRect/>
          </a:stretch>
        </p:blipFill>
        <p:spPr bwMode="auto">
          <a:xfrm>
            <a:off x="1116013" y="4724400"/>
            <a:ext cx="463867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44450"/>
            <a:ext cx="8820150" cy="6191250"/>
          </a:xfrm>
          <a:noFill/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-Magyarországon</a:t>
            </a:r>
            <a:r>
              <a:rPr lang="hu-HU" dirty="0" smtClean="0">
                <a:solidFill>
                  <a:srgbClr val="000066"/>
                </a:solidFill>
              </a:rPr>
              <a:t> évi 14 milliárd forintot költenek energiaitalokra</a:t>
            </a:r>
          </a:p>
          <a:p>
            <a:pPr algn="just" eaLnBrk="1" hangingPunct="1">
              <a:buFontTx/>
              <a:buNone/>
            </a:pPr>
            <a:endParaRPr lang="hu-HU" dirty="0" smtClean="0">
              <a:solidFill>
                <a:srgbClr val="000066"/>
              </a:solidFill>
            </a:endParaRPr>
          </a:p>
          <a:p>
            <a:pPr algn="just" eaLnBrk="1" hangingPunct="1">
              <a:buFontTx/>
              <a:buNone/>
            </a:pPr>
            <a:r>
              <a:rPr lang="hu-HU" dirty="0" err="1" smtClean="0">
                <a:solidFill>
                  <a:srgbClr val="000066"/>
                </a:solidFill>
              </a:rPr>
              <a:t>-</a:t>
            </a:r>
            <a:r>
              <a:rPr lang="hu-HU" b="1" dirty="0" err="1" smtClean="0">
                <a:solidFill>
                  <a:srgbClr val="000066"/>
                </a:solidFill>
              </a:rPr>
              <a:t>Következmények</a:t>
            </a:r>
            <a:r>
              <a:rPr lang="hu-HU" b="1" dirty="0" smtClean="0">
                <a:solidFill>
                  <a:srgbClr val="000066"/>
                </a:solidFill>
              </a:rPr>
              <a:t>:</a:t>
            </a:r>
            <a:r>
              <a:rPr lang="hu-HU" dirty="0" smtClean="0">
                <a:solidFill>
                  <a:srgbClr val="000066"/>
                </a:solidFill>
              </a:rPr>
              <a:t> hamar kialakul a függőség, szívdobogás, szapora légzés, alvászavar, elősegíti a dohányzást („szenvedély ragasztó”), felgyorsítja a csontritkulást, kimerültség, idegesség, lehangoltság 	</a:t>
            </a:r>
          </a:p>
        </p:txBody>
      </p:sp>
      <p:pic>
        <p:nvPicPr>
          <p:cNvPr id="17412" name="Picture 4" descr="http://whatareenergydrinks.net/wp-content/uploads/2011/12/3of4112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4292600"/>
            <a:ext cx="273685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81000"/>
            <a:ext cx="8334375" cy="578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401786"/>
            <a:ext cx="8569325" cy="6051550"/>
          </a:xfrm>
        </p:spPr>
        <p:txBody>
          <a:bodyPr/>
          <a:lstStyle/>
          <a:p>
            <a:pPr algn="ctr" defTabSz="914400">
              <a:buFontTx/>
              <a:buNone/>
            </a:pPr>
            <a:r>
              <a:rPr lang="hu-HU" sz="4400" dirty="0" smtClean="0">
                <a:solidFill>
                  <a:srgbClr val="000066"/>
                </a:solidFill>
              </a:rPr>
              <a:t>	</a:t>
            </a:r>
            <a:r>
              <a:rPr lang="hu-HU" sz="4400" b="1" dirty="0" smtClean="0">
                <a:solidFill>
                  <a:srgbClr val="000066"/>
                </a:solidFill>
              </a:rPr>
              <a:t>Internet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Boldogság keresése a virtuális világban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Valódi érzelmek megélésének igénye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Túlzott, megrögzött vagy indokolatlan számítógép használat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Játékok, szexuális tartalmak, közösségi oldalak, szerencsejáték, email küldési kényszer, sorozatok</a:t>
            </a:r>
          </a:p>
          <a:p>
            <a:pPr algn="just" defTabSz="914400">
              <a:buSzPct val="50000"/>
              <a:buFontTx/>
              <a:buChar char="-"/>
            </a:pPr>
            <a:r>
              <a:rPr lang="hu-HU" b="1" dirty="0" smtClean="0">
                <a:solidFill>
                  <a:srgbClr val="000066"/>
                </a:solidFill>
              </a:rPr>
              <a:t>Függőség:</a:t>
            </a:r>
            <a:r>
              <a:rPr lang="hu-HU" dirty="0" smtClean="0">
                <a:solidFill>
                  <a:srgbClr val="000066"/>
                </a:solidFill>
              </a:rPr>
              <a:t> düh, depresszió, szorongás, szoftver birtoklásának vágya, drágább eszköz beszerzése, hazudozás, elvesztett időérzék, kialvatlanság</a:t>
            </a:r>
          </a:p>
        </p:txBody>
      </p:sp>
      <p:pic>
        <p:nvPicPr>
          <p:cNvPr id="19459" name="Picture 4" descr="http://mezu.eu/wp-content/uploads/2012/06/48071.ma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0"/>
            <a:ext cx="18288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rgbClr val="000066"/>
                </a:solidFill>
              </a:rPr>
              <a:t>Feltöltődés, de hogyan?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8278813" cy="41148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Két forma:</a:t>
            </a:r>
          </a:p>
          <a:p>
            <a:pPr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Aktív – testmozgás, hobbi</a:t>
            </a:r>
          </a:p>
          <a:p>
            <a:pPr eaLnBrk="1" hangingPunct="1">
              <a:buFontTx/>
              <a:buNone/>
            </a:pPr>
            <a:endParaRPr lang="hu-HU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Passzív – alvás, pihenés, hobbi</a:t>
            </a:r>
          </a:p>
        </p:txBody>
      </p:sp>
      <p:pic>
        <p:nvPicPr>
          <p:cNvPr id="20484" name="Picture 5" descr="http://www.soft32download.com/i/screen/Sports-and-Recreation-Images-Collecti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627438"/>
            <a:ext cx="4249737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 descr="http://www.postsmile.com/smileys/sports-and-recreation/sport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4221163"/>
            <a:ext cx="475456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http://www.robertlowe.sgul.ac.uk/images/excercise-stretching-yoga-pilates.jpg/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1538" y="3789363"/>
            <a:ext cx="356235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rgbClr val="000066"/>
                </a:solidFill>
              </a:rPr>
              <a:t>Aktív feltöltődés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8278813" cy="41148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-testmozgás, sport</a:t>
            </a: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	edzettséget ad</a:t>
            </a:r>
          </a:p>
          <a:p>
            <a:pPr algn="just"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	csökkenti a népbetegségek kockázatát (pl. szív-és érrendszeri betegségek, magas koleszterinszint, elhízás, cukorbetegség, csontritkulás, daganatos betegségek, bélbetegségek)</a:t>
            </a:r>
          </a:p>
          <a:p>
            <a:pPr algn="just"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		</a:t>
            </a: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http://www.sudocrem.co.uk/skin-care-cream/blog/wp-content/uploads/2011/06/exercise-for-mind-sudocr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0025" y="3429000"/>
            <a:ext cx="51339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92696"/>
            <a:ext cx="8278813" cy="4114800"/>
          </a:xfrm>
          <a:noFill/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javítja a hangulatot (endorfinok)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szellemi frissesség, fokozott teljesítőképesség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megnyugtatja az idegrendszert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javítja az önértékelést, csökkenti a viselkedési zavarok előfordulását</a:t>
            </a:r>
          </a:p>
          <a:p>
            <a:pPr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</a:t>
            </a:r>
          </a:p>
        </p:txBody>
      </p:sp>
      <p:pic>
        <p:nvPicPr>
          <p:cNvPr id="22532" name="Picture 7" descr="http://www.chemicalbook.com/CAS%5CGIF%5C77367-63-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149725"/>
            <a:ext cx="4786313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1.bp.blogspot.com/-7nleswEJIHw/U3KwqHcwWgI/AAAAAAAAEOw/RzPCWJqLsWw/s1600/20minutewalkchuck9.jpg"/>
          <p:cNvPicPr>
            <a:picLocks noChangeAspect="1" noChangeArrowheads="1"/>
          </p:cNvPicPr>
          <p:nvPr/>
        </p:nvPicPr>
        <p:blipFill>
          <a:blip r:embed="rId3" cstate="print"/>
          <a:srcRect b="9097"/>
          <a:stretch>
            <a:fillRect/>
          </a:stretch>
        </p:blipFill>
        <p:spPr bwMode="auto">
          <a:xfrm>
            <a:off x="539552" y="548680"/>
            <a:ext cx="8136904" cy="518457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://www.carolinejordanfitness.com/wp-content/uploads/2014/02/1236526_10102437005398473_2028036582_n.jpg"/>
          <p:cNvPicPr>
            <a:picLocks noChangeAspect="1" noChangeArrowheads="1"/>
          </p:cNvPicPr>
          <p:nvPr/>
        </p:nvPicPr>
        <p:blipFill>
          <a:blip r:embed="rId3" cstate="print"/>
          <a:srcRect l="9618" t="3847" r="9589" b="3818"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86020" name="Picture 4" descr="http://www.activateapparel.com/render/product/0690/0690247786658034/SKU-FORMAT-31809-exercise-gives-you-endorphin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864096"/>
            <a:ext cx="4644008" cy="544522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zelenij.hu/wp-content/uploads/2012/01/121032702_UZ9J2GA2_c.jpg"/>
          <p:cNvPicPr>
            <a:picLocks noChangeAspect="1" noChangeArrowheads="1"/>
          </p:cNvPicPr>
          <p:nvPr/>
        </p:nvPicPr>
        <p:blipFill>
          <a:blip r:embed="rId2" cstate="print"/>
          <a:srcRect b="7246"/>
          <a:stretch>
            <a:fillRect/>
          </a:stretch>
        </p:blipFill>
        <p:spPr bwMode="auto">
          <a:xfrm>
            <a:off x="684213" y="692150"/>
            <a:ext cx="75279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/>
          </p:cNvSpPr>
          <p:nvPr/>
        </p:nvSpPr>
        <p:spPr bwMode="auto">
          <a:xfrm>
            <a:off x="1403648" y="692696"/>
            <a:ext cx="7272808" cy="590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hu-HU" sz="3200" b="1" dirty="0" smtClean="0">
                <a:solidFill>
                  <a:srgbClr val="000066"/>
                </a:solidFill>
                <a:latin typeface="+mj-lt"/>
                <a:ea typeface="Chalkduster" charset="0"/>
                <a:cs typeface="Chalkduster" charset="0"/>
                <a:sym typeface="Chalkduster" charset="0"/>
              </a:rPr>
              <a:t>Ultraibolya (UV) sugárzás és D-vitamin</a:t>
            </a:r>
            <a:endParaRPr lang="hu-HU" sz="3200" b="1" dirty="0">
              <a:solidFill>
                <a:srgbClr val="000066"/>
              </a:solidFill>
              <a:latin typeface="+mj-lt"/>
              <a:ea typeface="Chalkduster" charset="0"/>
              <a:cs typeface="Chalkduster" charset="0"/>
              <a:sym typeface="Chalkduster" charset="0"/>
            </a:endParaRPr>
          </a:p>
        </p:txBody>
      </p:sp>
      <p:pic>
        <p:nvPicPr>
          <p:cNvPr id="723970" name="Picture 2" descr="http://www.skin-care-forum.basf.com/images/a-contemporary-strategy-for-sun-exposure/figure-1.jpg?sfvrsn=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7673" y="1844825"/>
            <a:ext cx="6272697" cy="477425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/>
          </p:cNvSpPr>
          <p:nvPr/>
        </p:nvSpPr>
        <p:spPr bwMode="auto">
          <a:xfrm>
            <a:off x="2627784" y="332656"/>
            <a:ext cx="3969441" cy="590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hu-HU" sz="3200" b="1" dirty="0">
                <a:solidFill>
                  <a:srgbClr val="000066"/>
                </a:solidFill>
                <a:latin typeface="+mj-lt"/>
                <a:ea typeface="Chalkduster" charset="0"/>
                <a:cs typeface="Chalkduster" charset="0"/>
                <a:sym typeface="Chalkduster" charset="0"/>
              </a:rPr>
              <a:t>D-vitamin képződése</a:t>
            </a:r>
          </a:p>
        </p:txBody>
      </p:sp>
      <p:sp>
        <p:nvSpPr>
          <p:cNvPr id="33796" name="Rectangle 2"/>
          <p:cNvSpPr>
            <a:spLocks/>
          </p:cNvSpPr>
          <p:nvPr/>
        </p:nvSpPr>
        <p:spPr bwMode="auto">
          <a:xfrm>
            <a:off x="192683" y="1556792"/>
            <a:ext cx="5819477" cy="919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hu-HU" sz="3200" b="1" dirty="0">
                <a:solidFill>
                  <a:srgbClr val="000066"/>
                </a:solidFill>
                <a:latin typeface="+mn-lt"/>
                <a:ea typeface="Calibri" pitchFamily="34" charset="0"/>
                <a:cs typeface="Calibri" pitchFamily="34" charset="0"/>
                <a:sym typeface="Calibri" pitchFamily="34" charset="0"/>
              </a:rPr>
              <a:t>napfény+bőr+máj</a:t>
            </a:r>
            <a:r>
              <a:rPr lang="hu-HU" sz="3200" dirty="0">
                <a:solidFill>
                  <a:srgbClr val="000066"/>
                </a:solidFill>
                <a:latin typeface="+mn-lt"/>
                <a:ea typeface="Calibri" pitchFamily="34" charset="0"/>
                <a:cs typeface="Calibri" pitchFamily="34" charset="0"/>
                <a:sym typeface="Calibri" pitchFamily="34" charset="0"/>
              </a:rPr>
              <a:t> </a:t>
            </a:r>
            <a:r>
              <a:rPr lang="hu-HU" sz="3200" b="1" dirty="0">
                <a:solidFill>
                  <a:srgbClr val="000066"/>
                </a:solidFill>
                <a:latin typeface="+mn-lt"/>
                <a:ea typeface="Calibri" pitchFamily="34" charset="0"/>
                <a:cs typeface="Calibri" pitchFamily="34" charset="0"/>
                <a:sym typeface="Calibri" pitchFamily="34" charset="0"/>
              </a:rPr>
              <a:t>+vese </a:t>
            </a:r>
            <a:r>
              <a:rPr lang="hu-HU" sz="3200" dirty="0">
                <a:solidFill>
                  <a:srgbClr val="000066"/>
                </a:solidFill>
                <a:latin typeface="+mn-lt"/>
                <a:ea typeface="Calibri" pitchFamily="34" charset="0"/>
                <a:cs typeface="Calibri" pitchFamily="34" charset="0"/>
                <a:sym typeface="Calibri" pitchFamily="34" charset="0"/>
              </a:rPr>
              <a:t>vagy </a:t>
            </a:r>
            <a:r>
              <a:rPr lang="hu-HU" sz="3200" b="1" dirty="0">
                <a:solidFill>
                  <a:srgbClr val="000066"/>
                </a:solidFill>
                <a:latin typeface="+mn-lt"/>
                <a:ea typeface="Calibri" pitchFamily="34" charset="0"/>
                <a:cs typeface="Calibri" pitchFamily="34" charset="0"/>
                <a:sym typeface="Calibri" pitchFamily="34" charset="0"/>
              </a:rPr>
              <a:t>táplálék+máj+vese</a:t>
            </a:r>
            <a:endParaRPr lang="en-US" sz="3200" b="1" dirty="0">
              <a:solidFill>
                <a:srgbClr val="000066"/>
              </a:solidFill>
              <a:latin typeface="+mn-lt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pic>
        <p:nvPicPr>
          <p:cNvPr id="6" name="Picture 2" descr="http://www.uspharmacist.com/USPExams/105514/Figure1.jpg"/>
          <p:cNvPicPr>
            <a:picLocks noChangeAspect="1" noChangeArrowheads="1"/>
          </p:cNvPicPr>
          <p:nvPr/>
        </p:nvPicPr>
        <p:blipFill>
          <a:blip r:embed="rId2" cstate="print"/>
          <a:srcRect l="1561" t="13541" r="3187" b="1828"/>
          <a:stretch>
            <a:fillRect/>
          </a:stretch>
        </p:blipFill>
        <p:spPr bwMode="auto">
          <a:xfrm>
            <a:off x="5508104" y="1124744"/>
            <a:ext cx="3456384" cy="5512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 descr="http://lynnkerewchiropractic.com/blog/wp-content/uploads/2011/03/vitamin-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24944"/>
            <a:ext cx="3760190" cy="3670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http://ars.els-cdn.com/content/image/1-s2.0-S0735109711026489-g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836613"/>
            <a:ext cx="7294562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ánk 2"/>
          <p:cNvSpPr/>
          <p:nvPr/>
        </p:nvSpPr>
        <p:spPr bwMode="auto">
          <a:xfrm>
            <a:off x="2267744" y="2564904"/>
            <a:ext cx="2520280" cy="792088"/>
          </a:xfrm>
          <a:prstGeom prst="donut">
            <a:avLst/>
          </a:prstGeom>
          <a:solidFill>
            <a:srgbClr val="C00000"/>
          </a:solidFill>
          <a:ln w="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6632"/>
            <a:ext cx="8713093" cy="4114800"/>
          </a:xfrm>
          <a:noFill/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szabadban végezve D-vitamin termelődik (10-16 óra között alkalmas)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segít elszakadni a média („képernyő”) függőségtől</a:t>
            </a:r>
          </a:p>
          <a:p>
            <a:pPr algn="ctr" eaLnBrk="1" hangingPunct="1">
              <a:buFontTx/>
              <a:buNone/>
            </a:pPr>
            <a:r>
              <a:rPr lang="hu-HU" sz="3600" b="1" dirty="0" smtClean="0">
                <a:solidFill>
                  <a:srgbClr val="000066"/>
                </a:solidFill>
              </a:rPr>
              <a:t>Heti pihenőnap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heti kiszakadás, hétköznapi munka félretevése</a:t>
            </a:r>
          </a:p>
          <a:p>
            <a:pPr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</a:t>
            </a:r>
          </a:p>
        </p:txBody>
      </p:sp>
      <p:pic>
        <p:nvPicPr>
          <p:cNvPr id="18434" name="Picture 2" descr="https://s-media-cache-ak0.pinimg.com/736x/9b/18/0c/9b180c4fc9f3a2a3294dace112de7b7b.jpg"/>
          <p:cNvPicPr>
            <a:picLocks noChangeAspect="1" noChangeArrowheads="1"/>
          </p:cNvPicPr>
          <p:nvPr/>
        </p:nvPicPr>
        <p:blipFill>
          <a:blip r:embed="rId3" cstate="print"/>
          <a:srcRect b="-1"/>
          <a:stretch>
            <a:fillRect/>
          </a:stretch>
        </p:blipFill>
        <p:spPr bwMode="auto">
          <a:xfrm>
            <a:off x="0" y="3573016"/>
            <a:ext cx="9324528" cy="3284984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http://www.citrusheights.net/images/202152342009youth_summit_flyer_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365625"/>
            <a:ext cx="3789735" cy="252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rgbClr val="000066"/>
                </a:solidFill>
              </a:rPr>
              <a:t>Aktív feltöltődés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8278813" cy="4114800"/>
          </a:xfrm>
          <a:noFill/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- baráti, családi együttlét, személyes kapcsolattartás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- a személyes beszélgetést nem helyettesítheti semmi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-  érzelmek kimutatása, bevallása</a:t>
            </a:r>
          </a:p>
          <a:p>
            <a:pPr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-  szükséges az emberi érintés (</a:t>
            </a:r>
            <a:r>
              <a:rPr lang="hu-HU" dirty="0" err="1" smtClean="0">
                <a:solidFill>
                  <a:srgbClr val="000066"/>
                </a:solidFill>
              </a:rPr>
              <a:t>epigenetika</a:t>
            </a:r>
            <a:r>
              <a:rPr lang="hu-HU" dirty="0" smtClean="0">
                <a:solidFill>
                  <a:srgbClr val="000066"/>
                </a:solidFill>
              </a:rPr>
              <a:t>)</a:t>
            </a:r>
          </a:p>
          <a:p>
            <a:pPr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</a:t>
            </a: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http://papillondereve.p.a.pic.centerblog.net/6b55975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3600450"/>
            <a:ext cx="6516687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rgbClr val="000066"/>
                </a:solidFill>
              </a:rPr>
              <a:t>Passzív feltöltődés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8278813" cy="4114800"/>
          </a:xfrm>
          <a:noFill/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hu-HU" smtClean="0">
                <a:solidFill>
                  <a:srgbClr val="000066"/>
                </a:solidFill>
              </a:rPr>
              <a:t>alvás</a:t>
            </a:r>
          </a:p>
          <a:p>
            <a:pPr lvl="1" algn="just"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éjszakai/virtuális világból a valóságba</a:t>
            </a:r>
          </a:p>
          <a:p>
            <a:pPr lvl="1" algn="just"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mindenkinek eltérő az alvásigénye, de minimum 6-8 óra</a:t>
            </a:r>
          </a:p>
          <a:p>
            <a:pPr lvl="1" algn="just"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éjfél előtti alvás pótolhatatlan szerepe</a:t>
            </a:r>
          </a:p>
          <a:p>
            <a:pPr lvl="1" algn="just" eaLnBrk="1" hangingPunct="1">
              <a:buFontTx/>
              <a:buNone/>
            </a:pPr>
            <a:endParaRPr lang="hu-HU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hu-HU" smtClean="0">
                <a:solidFill>
                  <a:srgbClr val="000066"/>
                </a:solidFill>
              </a:rPr>
              <a:t>	</a:t>
            </a: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://2.bp.blogspot.com/_ZWqgYBROGHw/S8NBgqPGIoI/AAAAAAAAAWI/6AkxROdeysg/s1600/melatonin_in_brain_grap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052513"/>
            <a:ext cx="8066087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nature.com/nrn/journal/v6/n5/images/nrn1670-f1.jpg"/>
          <p:cNvPicPr>
            <a:picLocks noChangeAspect="1" noChangeArrowheads="1"/>
          </p:cNvPicPr>
          <p:nvPr/>
        </p:nvPicPr>
        <p:blipFill>
          <a:blip r:embed="rId3" cstate="print"/>
          <a:srcRect b="6091"/>
          <a:stretch>
            <a:fillRect/>
          </a:stretch>
        </p:blipFill>
        <p:spPr bwMode="auto">
          <a:xfrm>
            <a:off x="912813" y="136525"/>
            <a:ext cx="7762875" cy="665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https://s3.amazonaws.com/1saleaday/images/115489/original/808330.jpg?13639759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79763"/>
            <a:ext cx="48577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hu-HU" b="1" smtClean="0">
                <a:solidFill>
                  <a:srgbClr val="000066"/>
                </a:solidFill>
              </a:rPr>
              <a:t>Passzív feltöltődés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8278813" cy="4114800"/>
          </a:xfrm>
          <a:noFill/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hu-HU" dirty="0" smtClean="0">
                <a:solidFill>
                  <a:srgbClr val="000066"/>
                </a:solidFill>
              </a:rPr>
              <a:t>zene, irodalom, film</a:t>
            </a:r>
          </a:p>
          <a:p>
            <a:pPr lvl="1"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nehéz olyat találni, ami valóban feltölt….</a:t>
            </a:r>
          </a:p>
          <a:p>
            <a:pPr lvl="1" algn="just"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mindegyiktől izgalmat várunk (nem jó pihenés, alvás helyett)</a:t>
            </a:r>
          </a:p>
          <a:p>
            <a:pPr lvl="1" algn="just" eaLnBrk="1" hangingPunct="1">
              <a:buFontTx/>
              <a:buNone/>
            </a:pPr>
            <a:endParaRPr lang="hu-HU" dirty="0" smtClean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hu-HU" dirty="0" smtClean="0">
                <a:solidFill>
                  <a:srgbClr val="000066"/>
                </a:solidFill>
              </a:rPr>
              <a:t>	</a:t>
            </a:r>
          </a:p>
        </p:txBody>
      </p:sp>
      <p:pic>
        <p:nvPicPr>
          <p:cNvPr id="30725" name="Picture 5" descr="http://img.ehowcdn.com/article-new/ehow/images/a07/a6/g1/capture-music-movie-dvd-800x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100" y="3365500"/>
            <a:ext cx="4787900" cy="351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1world1way.com/images/happiness_5keys_ten3poll_6x4.gif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b="4587"/>
          <a:stretch>
            <a:fillRect/>
          </a:stretch>
        </p:blipFill>
        <p:spPr bwMode="auto">
          <a:xfrm>
            <a:off x="1043608" y="764704"/>
            <a:ext cx="7008778" cy="5015461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://www.jamjam.hu/sites/default/files/Nvtelen.jpg"/>
          <p:cNvPicPr>
            <a:picLocks noChangeAspect="1" noChangeArrowheads="1"/>
          </p:cNvPicPr>
          <p:nvPr/>
        </p:nvPicPr>
        <p:blipFill>
          <a:blip r:embed="rId3" cstate="print"/>
          <a:srcRect b="7888"/>
          <a:stretch>
            <a:fillRect/>
          </a:stretch>
        </p:blipFill>
        <p:spPr bwMode="auto">
          <a:xfrm>
            <a:off x="1115616" y="116632"/>
            <a:ext cx="7344816" cy="6597576"/>
          </a:xfrm>
          <a:prstGeom prst="rect">
            <a:avLst/>
          </a:prstGeom>
          <a:noFill/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ctmc.org/Portals/7/Blog/CREATION%20Health%20Facebook%20Timeline%20Phot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975"/>
            <a:ext cx="9182100" cy="3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outlookmag.org/wp-content/uploads/2012/06/rest-e1340984395389-1024x8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540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">
      <a:dk1>
        <a:srgbClr val="000000"/>
      </a:dk1>
      <a:lt1>
        <a:srgbClr val="DADADA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EAEAEA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lapértelmezett ter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refab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00000"/>
              </a:schemeClr>
            </a:gs>
            <a:gs pos="30000">
              <a:schemeClr val="phClr">
                <a:tint val="60000"/>
                <a:satMod val="250000"/>
              </a:schemeClr>
            </a:gs>
            <a:gs pos="50000">
              <a:schemeClr val="phClr">
                <a:tint val="57000"/>
                <a:satMod val="250000"/>
              </a:schemeClr>
            </a:gs>
            <a:gs pos="100000">
              <a:schemeClr val="phClr">
                <a:tint val="17000"/>
                <a:satMod val="350000"/>
              </a:schemeClr>
            </a:gs>
          </a:gsLst>
          <a:lin ang="4000000" scaled="1"/>
        </a:gradFill>
        <a:gradFill rotWithShape="1">
          <a:gsLst>
            <a:gs pos="0">
              <a:schemeClr val="phClr">
                <a:tint val="75000"/>
                <a:satMod val="110000"/>
              </a:schemeClr>
            </a:gs>
            <a:gs pos="30000">
              <a:schemeClr val="phClr">
                <a:shade val="75000"/>
                <a:satMod val="130000"/>
              </a:schemeClr>
            </a:gs>
            <a:gs pos="50000">
              <a:schemeClr val="phClr">
                <a:shade val="70000"/>
                <a:satMod val="135000"/>
              </a:schemeClr>
            </a:gs>
            <a:gs pos="100000">
              <a:schemeClr val="phClr">
                <a:tint val="75000"/>
                <a:satMod val="110000"/>
              </a:schemeClr>
            </a:gs>
          </a:gsLst>
          <a:lin ang="40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0000" algn="ct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110000" algn="ctr" rotWithShape="0">
              <a:srgbClr val="000000">
                <a:alpha val="65000"/>
              </a:srgbClr>
            </a:outerShdw>
          </a:effectLst>
        </a:effectStyle>
        <a:effectStyle>
          <a:effectLst>
            <a:outerShdw blurRad="120000" algn="ctr" rotWithShape="0">
              <a:srgbClr val="000000">
                <a:alpha val="70000"/>
              </a:srgbClr>
            </a:outerShdw>
          </a:effectLst>
          <a:scene3d>
            <a:camera prst="orthographicFront"/>
            <a:lightRig rig="glow" dir="t">
              <a:rot lat="0" lon="0" rev="1800000"/>
            </a:lightRig>
          </a:scene3d>
          <a:sp3d contourW="12700" prstMaterial="dkEdge">
            <a:bevelT w="50800" h="44450" prst="angle"/>
            <a:contourClr>
              <a:schemeClr val="phClr">
                <a:shade val="4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4173</TotalTime>
  <Words>342</Words>
  <Application>Microsoft Office PowerPoint</Application>
  <PresentationFormat>Diavetítés a képernyőre (4:3 oldalarány)</PresentationFormat>
  <Paragraphs>151</Paragraphs>
  <Slides>42</Slides>
  <Notes>21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42</vt:i4>
      </vt:variant>
    </vt:vector>
  </HeadingPairs>
  <TitlesOfParts>
    <vt:vector size="43" baseType="lpstr">
      <vt:lpstr>Alapértelmezett terv</vt:lpstr>
      <vt:lpstr>1. dia</vt:lpstr>
      <vt:lpstr>Krónikus kimerültségi szindróma</vt:lpstr>
      <vt:lpstr>3. dia</vt:lpstr>
      <vt:lpstr>4. dia</vt:lpstr>
      <vt:lpstr>Krónikus kimerültségi szindróma</vt:lpstr>
      <vt:lpstr>6. dia</vt:lpstr>
      <vt:lpstr>7. dia</vt:lpstr>
      <vt:lpstr>8. dia</vt:lpstr>
      <vt:lpstr>Ártalmas szórakozás, függőségek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  <vt:lpstr>23. dia</vt:lpstr>
      <vt:lpstr>Feltöltődés, de hogyan?</vt:lpstr>
      <vt:lpstr>Aktív feltöltődés</vt:lpstr>
      <vt:lpstr>26. dia</vt:lpstr>
      <vt:lpstr>27. dia</vt:lpstr>
      <vt:lpstr>28. dia</vt:lpstr>
      <vt:lpstr>29. dia</vt:lpstr>
      <vt:lpstr>30. dia</vt:lpstr>
      <vt:lpstr>31. dia</vt:lpstr>
      <vt:lpstr>32. dia</vt:lpstr>
      <vt:lpstr>33. dia</vt:lpstr>
      <vt:lpstr>Aktív feltöltődés</vt:lpstr>
      <vt:lpstr>Passzív feltöltődés</vt:lpstr>
      <vt:lpstr>36. dia</vt:lpstr>
      <vt:lpstr>37. dia</vt:lpstr>
      <vt:lpstr>Passzív feltöltődés</vt:lpstr>
      <vt:lpstr>39. dia</vt:lpstr>
      <vt:lpstr>40. dia</vt:lpstr>
      <vt:lpstr>41. dia</vt:lpstr>
      <vt:lpstr>42. dia</vt:lpstr>
    </vt:vector>
  </TitlesOfParts>
  <Company>Gyógyszerhatástan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Nincs diacím</dc:title>
  <dc:creator>Robi</dc:creator>
  <cp:lastModifiedBy>Dr. Gáspár Róbert</cp:lastModifiedBy>
  <cp:revision>330</cp:revision>
  <dcterms:modified xsi:type="dcterms:W3CDTF">2015-08-11T09:24:49Z</dcterms:modified>
</cp:coreProperties>
</file>