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sldIdLst>
    <p:sldId id="256" r:id="rId2"/>
    <p:sldId id="257" r:id="rId3"/>
    <p:sldId id="269" r:id="rId4"/>
    <p:sldId id="271" r:id="rId5"/>
    <p:sldId id="276" r:id="rId6"/>
    <p:sldId id="259" r:id="rId7"/>
    <p:sldId id="270" r:id="rId8"/>
    <p:sldId id="272" r:id="rId9"/>
    <p:sldId id="273" r:id="rId10"/>
    <p:sldId id="260" r:id="rId11"/>
    <p:sldId id="258" r:id="rId12"/>
    <p:sldId id="261" r:id="rId13"/>
    <p:sldId id="262" r:id="rId14"/>
    <p:sldId id="274" r:id="rId15"/>
    <p:sldId id="275" r:id="rId16"/>
    <p:sldId id="265" r:id="rId17"/>
    <p:sldId id="268" r:id="rId18"/>
    <p:sldId id="266" r:id="rId19"/>
    <p:sldId id="267" r:id="rId20"/>
    <p:sldId id="263" r:id="rId21"/>
    <p:sldId id="277" r:id="rId22"/>
    <p:sldId id="278" r:id="rId23"/>
    <p:sldId id="264" r:id="rId2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DFB0F6-B8CB-470E-8DC8-AC3BB5EB4037}" type="datetimeFigureOut">
              <a:rPr lang="hu-HU" smtClean="0"/>
              <a:pPr/>
              <a:t>2015.08.10.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AF43D8-DE74-4829-9D57-80AB8868A85C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952328"/>
          </a:xfrm>
        </p:spPr>
        <p:txBody>
          <a:bodyPr>
            <a:noAutofit/>
          </a:bodyPr>
          <a:lstStyle/>
          <a:p>
            <a:r>
              <a:rPr lang="hu-HU" sz="3600" dirty="0" smtClean="0"/>
              <a:t>Schultz  Éva</a:t>
            </a:r>
            <a:br>
              <a:rPr lang="hu-HU" sz="3600" dirty="0" smtClean="0"/>
            </a:br>
            <a:r>
              <a:rPr lang="hu-HU" sz="3600" dirty="0"/>
              <a:t/>
            </a:r>
            <a:br>
              <a:rPr lang="hu-HU" sz="3600" dirty="0"/>
            </a:br>
            <a:r>
              <a:rPr lang="hu-HU" sz="3600" dirty="0" smtClean="0"/>
              <a:t>A kulturális turizmus trendjei.</a:t>
            </a:r>
            <a:br>
              <a:rPr lang="hu-HU" sz="3600" dirty="0" smtClean="0"/>
            </a:br>
            <a:r>
              <a:rPr lang="hu-HU" sz="3600" dirty="0" smtClean="0"/>
              <a:t>Fókuszban Budapest</a:t>
            </a:r>
            <a:br>
              <a:rPr lang="hu-HU" sz="3600" dirty="0" smtClean="0"/>
            </a:br>
            <a:r>
              <a:rPr lang="hu-HU" sz="3600" dirty="0" smtClean="0"/>
              <a:t/>
            </a:r>
            <a:br>
              <a:rPr lang="hu-HU" sz="3600" dirty="0" smtClean="0"/>
            </a:br>
            <a:endParaRPr lang="hu-HU" sz="3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800200"/>
          </a:xfrm>
        </p:spPr>
        <p:txBody>
          <a:bodyPr>
            <a:normAutofit/>
          </a:bodyPr>
          <a:lstStyle/>
          <a:p>
            <a:r>
              <a:rPr lang="hu-HU" dirty="0" smtClean="0"/>
              <a:t>XIX. Szabadkai Nyári Akadémia</a:t>
            </a:r>
          </a:p>
          <a:p>
            <a:r>
              <a:rPr lang="hu-HU" dirty="0" smtClean="0"/>
              <a:t>„Értékformálás  az oktatásban”</a:t>
            </a:r>
          </a:p>
          <a:p>
            <a:r>
              <a:rPr lang="hu-HU" dirty="0" smtClean="0"/>
              <a:t>2015. augusztus 12.</a:t>
            </a:r>
          </a:p>
          <a:p>
            <a:endParaRPr lang="hu-HU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9144000" cy="717341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hu-HU" dirty="0" smtClean="0"/>
              <a:t>Témaválasztás indoklása </a:t>
            </a:r>
          </a:p>
          <a:p>
            <a:pPr lvl="1">
              <a:lnSpc>
                <a:spcPct val="90000"/>
              </a:lnSpc>
            </a:pPr>
            <a:r>
              <a:rPr lang="hu-HU" dirty="0" smtClean="0"/>
              <a:t>személyes érintettség</a:t>
            </a:r>
          </a:p>
          <a:p>
            <a:pPr lvl="1">
              <a:lnSpc>
                <a:spcPct val="90000"/>
              </a:lnSpc>
            </a:pPr>
            <a:r>
              <a:rPr lang="hu-HU" dirty="0" smtClean="0"/>
              <a:t>a turizmus, mint nemzetgazdasági tényező szerepe</a:t>
            </a:r>
          </a:p>
          <a:p>
            <a:pPr lvl="1">
              <a:lnSpc>
                <a:spcPct val="90000"/>
              </a:lnSpc>
            </a:pPr>
            <a:r>
              <a:rPr lang="hu-HU" dirty="0" smtClean="0"/>
              <a:t>értékformálás - élménytársadalom - élménygazdaság – turizmus</a:t>
            </a:r>
          </a:p>
          <a:p>
            <a:pPr lvl="1">
              <a:lnSpc>
                <a:spcPct val="90000"/>
              </a:lnSpc>
            </a:pPr>
            <a:r>
              <a:rPr lang="hu-HU" dirty="0" smtClean="0"/>
              <a:t>oktatás és turizmus: közös az interpretáció fontossága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Célok</a:t>
            </a:r>
          </a:p>
          <a:p>
            <a:pPr lvl="1">
              <a:lnSpc>
                <a:spcPct val="90000"/>
              </a:lnSpc>
            </a:pPr>
            <a:r>
              <a:rPr lang="hu-HU" dirty="0" smtClean="0"/>
              <a:t>fogalmi háttér bemutatása</a:t>
            </a:r>
          </a:p>
          <a:p>
            <a:pPr lvl="1">
              <a:lnSpc>
                <a:spcPct val="90000"/>
              </a:lnSpc>
            </a:pPr>
            <a:r>
              <a:rPr lang="hu-HU" dirty="0" smtClean="0"/>
              <a:t>nemzetközi trendek felvázolása</a:t>
            </a:r>
          </a:p>
          <a:p>
            <a:pPr lvl="1">
              <a:lnSpc>
                <a:spcPct val="90000"/>
              </a:lnSpc>
            </a:pPr>
            <a:r>
              <a:rPr lang="hu-HU" dirty="0" smtClean="0"/>
              <a:t>Budapest kulturális turizmusának vizsgálata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Kutatásmódszertan</a:t>
            </a:r>
          </a:p>
          <a:p>
            <a:pPr lvl="1">
              <a:lnSpc>
                <a:spcPct val="90000"/>
              </a:lnSpc>
            </a:pPr>
            <a:r>
              <a:rPr lang="hu-HU" dirty="0" smtClean="0"/>
              <a:t>szekunder </a:t>
            </a:r>
          </a:p>
          <a:p>
            <a:pPr lvl="2">
              <a:lnSpc>
                <a:spcPct val="90000"/>
              </a:lnSpc>
            </a:pPr>
            <a:r>
              <a:rPr lang="hu-HU" dirty="0" smtClean="0"/>
              <a:t>nemzetközi és hazai statisztikák (UNWTO, Euromonitor/Eurobarometer, KSH)</a:t>
            </a:r>
          </a:p>
          <a:p>
            <a:pPr lvl="2">
              <a:lnSpc>
                <a:spcPct val="90000"/>
              </a:lnSpc>
            </a:pPr>
            <a:r>
              <a:rPr lang="hu-HU" dirty="0" smtClean="0"/>
              <a:t>tanulmányok, cikkek (Turizmus Bulletin/Turizmus Trend/nemzetközi szaksajtó)</a:t>
            </a:r>
          </a:p>
          <a:p>
            <a:pPr lvl="1">
              <a:lnSpc>
                <a:spcPct val="90000"/>
              </a:lnSpc>
            </a:pPr>
            <a:r>
              <a:rPr lang="hu-HU" dirty="0" smtClean="0"/>
              <a:t>primer</a:t>
            </a:r>
            <a:endParaRPr lang="hu-HU" dirty="0" smtClean="0"/>
          </a:p>
          <a:p>
            <a:pPr lvl="2">
              <a:lnSpc>
                <a:spcPct val="90000"/>
              </a:lnSpc>
            </a:pPr>
            <a:r>
              <a:rPr lang="hu-HU" dirty="0" smtClean="0"/>
              <a:t>terepszemle</a:t>
            </a:r>
          </a:p>
          <a:p>
            <a:pPr lvl="2">
              <a:lnSpc>
                <a:spcPct val="90000"/>
              </a:lnSpc>
            </a:pPr>
            <a:r>
              <a:rPr lang="hu-HU" dirty="0" smtClean="0"/>
              <a:t>hallgatói kutatások (szakdolgozati konzultáció)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Problémafelvetés</a:t>
            </a:r>
          </a:p>
          <a:p>
            <a:pPr lvl="1">
              <a:lnSpc>
                <a:spcPct val="90000"/>
              </a:lnSpc>
            </a:pPr>
            <a:r>
              <a:rPr lang="hu-HU" i="1" dirty="0" smtClean="0"/>
              <a:t>Létjogosult-e ma a kulturális örökség hagyományos értelmezése, illetve milyen lehetőségei vannak a kultúra turisztikai bemutatásának a tinédzser-fiatal felnőtt korosztály számára?  </a:t>
            </a:r>
            <a:endParaRPr lang="hu-HU" i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-243408"/>
            <a:ext cx="8820472" cy="936104"/>
          </a:xfrm>
        </p:spPr>
        <p:txBody>
          <a:bodyPr>
            <a:normAutofit/>
          </a:bodyPr>
          <a:lstStyle/>
          <a:p>
            <a:r>
              <a:rPr lang="hu-HU" sz="4000" dirty="0" smtClean="0"/>
              <a:t>A kultúra és a turizmus fogalma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hu-HU" sz="2800" b="1" dirty="0" smtClean="0"/>
              <a:t>Kultúra</a:t>
            </a:r>
            <a:r>
              <a:rPr lang="hu-HU" sz="2800" dirty="0" smtClean="0"/>
              <a:t>: azon képességek,(anyagi, viselkedésbeli, szellemi) teljesítmények, társadalmi intézmények stb. összessége, melyek megkülönböztetik az embert az állatvilágtól és amelyek révén a történelem folyamán természeti állapotából kiemelkedett (MTA Magyar Nagylexikon)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a magas- és a tömegkultúra  hozzáférhetősége és átjárhatósága</a:t>
            </a:r>
          </a:p>
          <a:p>
            <a:pPr>
              <a:lnSpc>
                <a:spcPct val="80000"/>
              </a:lnSpc>
            </a:pPr>
            <a:r>
              <a:rPr lang="hu-HU" sz="2800" b="1" dirty="0" smtClean="0"/>
              <a:t>Turizmus</a:t>
            </a:r>
            <a:r>
              <a:rPr lang="hu-HU" sz="2800" dirty="0" smtClean="0"/>
              <a:t>: a személyek lakó- és munkahelyén kívüli minden szabad helyváltoztatása és azokból eredő szükségletek kielégítésére létrehozott szolgáltatások (WTO 1989)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gazdasági jelentősége: a világ GDP-jének 9 %-a, exportjának 6%-a (1400 milliárd USD), 11-ből 1 munkahely, 1087 millió nemzetközi turistaérkezés 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szabadidő, diszkrecionális jövedelem, motiváció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szabadidős és hivatásturizmus / belföldi és nemzetközi, aktív és passzív  turizmus / tömeg- és alternatív turizmus</a:t>
            </a:r>
            <a:endParaRPr lang="hu-HU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352928" cy="1196752"/>
          </a:xfrm>
        </p:spPr>
        <p:txBody>
          <a:bodyPr>
            <a:noAutofit/>
          </a:bodyPr>
          <a:lstStyle/>
          <a:p>
            <a:r>
              <a:rPr lang="hu-HU" sz="3600" dirty="0" smtClean="0"/>
              <a:t>A kultúra fogalma a turizmusban </a:t>
            </a:r>
            <a:br>
              <a:rPr lang="hu-HU" sz="3600" dirty="0" smtClean="0"/>
            </a:br>
            <a:r>
              <a:rPr lang="hu-HU" sz="3600" dirty="0" smtClean="0"/>
              <a:t>(MT Zrt. 2008)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hu-HU" sz="2800" dirty="0" smtClean="0"/>
              <a:t>Kultúra-asszociációk: </a:t>
            </a:r>
          </a:p>
          <a:p>
            <a:pPr lvl="1">
              <a:lnSpc>
                <a:spcPct val="80000"/>
              </a:lnSpc>
            </a:pPr>
            <a:r>
              <a:rPr lang="hu-HU" sz="2800" dirty="0" smtClean="0"/>
              <a:t>3. helyen: hagyomány, tradíció </a:t>
            </a:r>
          </a:p>
          <a:p>
            <a:pPr lvl="1">
              <a:lnSpc>
                <a:spcPct val="80000"/>
              </a:lnSpc>
            </a:pPr>
            <a:r>
              <a:rPr lang="hu-HU" sz="2800" dirty="0" smtClean="0"/>
              <a:t>5. szórakozás, szabadidő, kikapcsolódás, társasági élmény </a:t>
            </a:r>
          </a:p>
          <a:p>
            <a:pPr lvl="1">
              <a:lnSpc>
                <a:spcPct val="80000"/>
              </a:lnSpc>
            </a:pPr>
            <a:r>
              <a:rPr lang="hu-HU" sz="2800" dirty="0" smtClean="0"/>
              <a:t>6. kulturális rendezvényen való részvétel</a:t>
            </a:r>
          </a:p>
          <a:p>
            <a:pPr lvl="1">
              <a:lnSpc>
                <a:spcPct val="80000"/>
              </a:lnSpc>
            </a:pPr>
            <a:r>
              <a:rPr lang="hu-HU" sz="2800" dirty="0" smtClean="0"/>
              <a:t>7. városlátogatás</a:t>
            </a:r>
          </a:p>
          <a:p>
            <a:pPr lvl="1">
              <a:lnSpc>
                <a:spcPct val="80000"/>
              </a:lnSpc>
            </a:pPr>
            <a:r>
              <a:rPr lang="hu-HU" sz="2800" dirty="0" smtClean="0"/>
              <a:t>9. emlékmű, műemlék, látnivaló felkeresése</a:t>
            </a:r>
          </a:p>
          <a:p>
            <a:pPr lvl="1">
              <a:lnSpc>
                <a:spcPct val="80000"/>
              </a:lnSpc>
            </a:pPr>
            <a:r>
              <a:rPr lang="hu-HU" sz="2800" dirty="0" smtClean="0"/>
              <a:t>11. vallási emlék/központ felkeresése</a:t>
            </a:r>
          </a:p>
          <a:p>
            <a:pPr lvl="1">
              <a:lnSpc>
                <a:spcPct val="80000"/>
              </a:lnSpc>
            </a:pPr>
            <a:r>
              <a:rPr lang="hu-HU" sz="2800" dirty="0" smtClean="0"/>
              <a:t>12. történelmi háttér, történelmi hely, történelmi emlék megtekintése</a:t>
            </a:r>
          </a:p>
          <a:p>
            <a:pPr lvl="1">
              <a:lnSpc>
                <a:spcPct val="80000"/>
              </a:lnSpc>
            </a:pPr>
            <a:r>
              <a:rPr lang="hu-HU" sz="2800" dirty="0" smtClean="0"/>
              <a:t>13. tanulási lehetőség, információgyűjtés</a:t>
            </a:r>
          </a:p>
          <a:p>
            <a:pPr lvl="1">
              <a:lnSpc>
                <a:spcPct val="80000"/>
              </a:lnSpc>
            </a:pPr>
            <a:r>
              <a:rPr lang="hu-HU" sz="2800" dirty="0" smtClean="0"/>
              <a:t>17. a múlt megismerése, gyökerek, szellemi örökség</a:t>
            </a:r>
          </a:p>
          <a:p>
            <a:pPr lvl="1">
              <a:lnSpc>
                <a:spcPct val="80000"/>
              </a:lnSpc>
            </a:pPr>
            <a:r>
              <a:rPr lang="hu-HU" sz="2800" dirty="0" smtClean="0"/>
              <a:t>17. fesztiválon, rendezvényen, programon, koncerten való részvétel</a:t>
            </a:r>
          </a:p>
          <a:p>
            <a:pPr lvl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hu-HU" sz="28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hu-HU" sz="2400" dirty="0" smtClean="0"/>
              <a:t>Vonzásintenzitás: 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2. helyen: vár, kastély, kúria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3. történelmi városrészek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4. világörökségek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9. történelmi fürdők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10. egyházi műemlékek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11. múzeumok, kiállítóhelyek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12. gasztronómia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18. fesztiválok, rendezvények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19. tematikus utak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25. zarándoklatok</a:t>
            </a:r>
          </a:p>
          <a:p>
            <a:pPr lvl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Ø"/>
            </a:pPr>
            <a:endParaRPr lang="hu-HU" dirty="0" smtClean="0"/>
          </a:p>
          <a:p>
            <a:pPr>
              <a:lnSpc>
                <a:spcPct val="80000"/>
              </a:lnSpc>
            </a:pPr>
            <a:r>
              <a:rPr lang="hu-HU" sz="2400" dirty="0" smtClean="0"/>
              <a:t>Fontos tényezők: 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6. helyen: jó karban tartott, szép épületek, épületegyüttesek 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7. közérthető., érdekes feliratok, táblák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11. ismeretbővítési lehetőség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13. a kulturális látnivalók érdekes, élményszerű bemutatása</a:t>
            </a:r>
          </a:p>
          <a:p>
            <a:pPr lvl="1">
              <a:lnSpc>
                <a:spcPct val="80000"/>
              </a:lnSpc>
            </a:pPr>
            <a:r>
              <a:rPr lang="hu-HU" dirty="0" smtClean="0"/>
              <a:t>16. a helyszínhez kapcsolódó történetek, legendák bemutatása </a:t>
            </a:r>
          </a:p>
          <a:p>
            <a:endParaRPr lang="hu-HU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836712"/>
          </a:xfrm>
        </p:spPr>
        <p:txBody>
          <a:bodyPr>
            <a:normAutofit/>
          </a:bodyPr>
          <a:lstStyle/>
          <a:p>
            <a:r>
              <a:rPr lang="hu-HU" dirty="0" smtClean="0"/>
              <a:t>A kulturális turizmus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62473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endParaRPr lang="hu-HU" sz="2400" dirty="0" smtClean="0"/>
          </a:p>
          <a:p>
            <a:pPr>
              <a:lnSpc>
                <a:spcPct val="90000"/>
              </a:lnSpc>
            </a:pPr>
            <a:r>
              <a:rPr lang="hu-HU" sz="2400" dirty="0" smtClean="0"/>
              <a:t>Fogalma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egyediség, fenntarthatóság, marketingszemlélet fontossága  / központi eleme a turista legszélesebben értelmezett intellektuális igényeit kielégítő vonzerő (Michalkó-Rátz)  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kultúrák megismerése, kulturális eseményeken való részvétel illetve kulturális attrakciók meglátogatása által (NKÖM) </a:t>
            </a:r>
          </a:p>
          <a:p>
            <a:pPr>
              <a:lnSpc>
                <a:spcPct val="90000"/>
              </a:lnSpc>
            </a:pPr>
            <a:r>
              <a:rPr lang="hu-HU" sz="2400" dirty="0" smtClean="0"/>
              <a:t>Kínálata 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épített és tárgyi értékek (építészet)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a mindennapi élethez kapcsolható kulturális értékek (gasztronómia)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rendezvények, fesztiválok, hagyományőrző események </a:t>
            </a:r>
            <a:endParaRPr lang="hu-HU" sz="1800" dirty="0" smtClean="0"/>
          </a:p>
          <a:p>
            <a:pPr>
              <a:lnSpc>
                <a:spcPct val="90000"/>
              </a:lnSpc>
            </a:pPr>
            <a:r>
              <a:rPr lang="hu-HU" sz="2400" dirty="0" smtClean="0"/>
              <a:t>Főbb trendjei 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örökségturizmus / világörökség-turizmus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vallási turizmus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városlátogató turizmus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eseményturizmus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gasztroturizmus  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film- és bestseller-turizmus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„sötét turizmus”</a:t>
            </a:r>
          </a:p>
          <a:p>
            <a:pPr lvl="1">
              <a:lnSpc>
                <a:spcPct val="90000"/>
              </a:lnSpc>
            </a:pPr>
            <a:r>
              <a:rPr lang="hu-HU" sz="2000" dirty="0" smtClean="0"/>
              <a:t> katasztrófa-turizmus….</a:t>
            </a:r>
          </a:p>
          <a:p>
            <a:endParaRPr lang="hu-HU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.cdn.blog.hu/mu/mundicamino/image/El%20Camino%20zarandokut%20mese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99852"/>
            <a:ext cx="3672408" cy="2758148"/>
          </a:xfrm>
          <a:prstGeom prst="rect">
            <a:avLst/>
          </a:prstGeom>
          <a:noFill/>
        </p:spPr>
      </p:pic>
      <p:pic>
        <p:nvPicPr>
          <p:cNvPr id="2052" name="Picture 4" descr="http://www.azenutazasom.hu/upload/images/csaladi/drezd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412776"/>
            <a:ext cx="3883676" cy="2924945"/>
          </a:xfrm>
          <a:prstGeom prst="rect">
            <a:avLst/>
          </a:prstGeom>
          <a:noFill/>
        </p:spPr>
      </p:pic>
      <p:pic>
        <p:nvPicPr>
          <p:cNvPr id="2053" name="Picture 5" descr="C:\Users\kispötyi\Documents\oktatáshoz\bkf\szakközépiskola 2014-15\turizmusföldrajz\ázsia\india\india világöröksége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102312" cy="3861048"/>
          </a:xfrm>
          <a:prstGeom prst="rect">
            <a:avLst/>
          </a:prstGeom>
          <a:noFill/>
        </p:spPr>
      </p:pic>
      <p:pic>
        <p:nvPicPr>
          <p:cNvPr id="2057" name="Picture 9" descr="http://cdn.londonandpartners.com/assets/73295-640x360-london-skyline-n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0"/>
            <a:ext cx="4283968" cy="2410853"/>
          </a:xfrm>
          <a:prstGeom prst="rect">
            <a:avLst/>
          </a:prstGeom>
          <a:noFill/>
        </p:spPr>
      </p:pic>
      <p:pic>
        <p:nvPicPr>
          <p:cNvPr id="2055" name="Picture 7" descr="http://static.168ora.hu/db/0D/95/terkep-d00011D9593a14f3c12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3913854"/>
            <a:ext cx="3110014" cy="2944146"/>
          </a:xfrm>
          <a:prstGeom prst="rect">
            <a:avLst/>
          </a:prstGeom>
          <a:noFill/>
        </p:spPr>
      </p:pic>
      <p:pic>
        <p:nvPicPr>
          <p:cNvPr id="2059" name="Picture 11" descr="http://3.bp.blogspot.com/-WXJCRYsErQY/VRj1RI-DN3I/AAAAAAAAASI/cZv1L7bvaHU/s1600/studi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82965" y="4824536"/>
            <a:ext cx="3261035" cy="2060848"/>
          </a:xfrm>
          <a:prstGeom prst="rect">
            <a:avLst/>
          </a:prstGeom>
          <a:noFill/>
        </p:spPr>
      </p:pic>
      <p:pic>
        <p:nvPicPr>
          <p:cNvPr id="2061" name="Picture 13" descr="http://1.bp.blogspot.com/_Dw9wFritRi4/TGy38WWROuI/AAAAAAAADnk/ASUF_nfcgvA/s320/P10404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1988840"/>
            <a:ext cx="2411760" cy="321568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infobomba.hu/kepek/velenceikarnev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82788" cy="2782788"/>
          </a:xfrm>
          <a:prstGeom prst="rect">
            <a:avLst/>
          </a:prstGeom>
          <a:noFill/>
        </p:spPr>
      </p:pic>
      <p:pic>
        <p:nvPicPr>
          <p:cNvPr id="29708" name="Picture 12" descr="http://inyt.pte.hu/migkomm/munkaanyag/CD/htdocs/feladatok/BORUT_villany-siklosi-boru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1050" y="3140968"/>
            <a:ext cx="4552950" cy="3717032"/>
          </a:xfrm>
          <a:prstGeom prst="rect">
            <a:avLst/>
          </a:prstGeom>
          <a:noFill/>
        </p:spPr>
      </p:pic>
      <p:pic>
        <p:nvPicPr>
          <p:cNvPr id="29706" name="Picture 10" descr="http://medien.lifestyleundreisen.at/salzbuburg-festspie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5528" y="0"/>
            <a:ext cx="4248472" cy="3212976"/>
          </a:xfrm>
          <a:prstGeom prst="rect">
            <a:avLst/>
          </a:prstGeom>
          <a:noFill/>
        </p:spPr>
      </p:pic>
      <p:pic>
        <p:nvPicPr>
          <p:cNvPr id="12290" name="Picture 2" descr="http://www.hungarycard.hu/msites/hcard/UserFiles/Image/hirek/2012_nov/becs_adven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420888"/>
            <a:ext cx="3347864" cy="2675490"/>
          </a:xfrm>
          <a:prstGeom prst="rect">
            <a:avLst/>
          </a:prstGeom>
          <a:noFill/>
        </p:spPr>
      </p:pic>
      <p:pic>
        <p:nvPicPr>
          <p:cNvPr id="12292" name="Picture 4" descr="http://vecseshirek.hu/wp-content/uploads/2012/07/london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92" y="0"/>
            <a:ext cx="3024336" cy="2144874"/>
          </a:xfrm>
          <a:prstGeom prst="rect">
            <a:avLst/>
          </a:prstGeom>
          <a:noFill/>
        </p:spPr>
      </p:pic>
      <p:pic>
        <p:nvPicPr>
          <p:cNvPr id="12294" name="Picture 6" descr="http://kozmapolitan.hu/userfiles/images/FOTOK/GASZTRO/siena%20gastro%200%20kozmapolita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08143" y="2132856"/>
            <a:ext cx="3905555" cy="2606428"/>
          </a:xfrm>
          <a:prstGeom prst="rect">
            <a:avLst/>
          </a:prstGeom>
          <a:noFill/>
        </p:spPr>
      </p:pic>
      <p:pic>
        <p:nvPicPr>
          <p:cNvPr id="29702" name="Picture 6" descr="http://pctrs.network.hu/clubblogpicture/1/6/2/_/162931_226734262_bi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581525"/>
            <a:ext cx="4552950" cy="22764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 descr="Alcatr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7183" y="2204864"/>
            <a:ext cx="3626817" cy="2425434"/>
          </a:xfrm>
          <a:prstGeom prst="rect">
            <a:avLst/>
          </a:prstGeom>
          <a:noFill/>
        </p:spPr>
      </p:pic>
      <p:pic>
        <p:nvPicPr>
          <p:cNvPr id="5" name="Picture 14" descr="http://www.litera.hu/img/szemelyek/-mr-darcy_szob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12790" cy="2083877"/>
          </a:xfrm>
          <a:prstGeom prst="rect">
            <a:avLst/>
          </a:prstGeom>
          <a:noFill/>
        </p:spPr>
      </p:pic>
      <p:pic>
        <p:nvPicPr>
          <p:cNvPr id="6" name="Picture 16" descr="http://vilagutazo.net/wp-content/uploads/2012/11/Hobbitfalva-Matamat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00808"/>
            <a:ext cx="3303839" cy="2204864"/>
          </a:xfrm>
          <a:prstGeom prst="rect">
            <a:avLst/>
          </a:prstGeom>
          <a:noFill/>
        </p:spPr>
      </p:pic>
      <p:pic>
        <p:nvPicPr>
          <p:cNvPr id="7" name="Picture 18" descr="http://www.arielbravy.com/photoblog/images/20050722121058_da%20vinci%20code%20at%20the%20louv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0"/>
            <a:ext cx="3400822" cy="2177095"/>
          </a:xfrm>
          <a:prstGeom prst="rect">
            <a:avLst/>
          </a:prstGeom>
          <a:noFill/>
        </p:spPr>
      </p:pic>
      <p:pic>
        <p:nvPicPr>
          <p:cNvPr id="11268" name="Picture 4" descr="http://www.hirek.sk/media/kepek_cikkek/min/201208171353530.12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4955103"/>
            <a:ext cx="2896766" cy="1902897"/>
          </a:xfrm>
          <a:prstGeom prst="rect">
            <a:avLst/>
          </a:prstGeom>
          <a:noFill/>
        </p:spPr>
      </p:pic>
      <p:pic>
        <p:nvPicPr>
          <p:cNvPr id="11270" name="Picture 6" descr="Katasztrófaturistá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59624" y="4467827"/>
            <a:ext cx="3384376" cy="2390173"/>
          </a:xfrm>
          <a:prstGeom prst="rect">
            <a:avLst/>
          </a:prstGeom>
          <a:noFill/>
        </p:spPr>
      </p:pic>
      <p:pic>
        <p:nvPicPr>
          <p:cNvPr id="11272" name="Picture 8" descr="http://i2.cdn.turner.com/cnn/dam/assets/131017153621-star-wars-sahara-5-horizontal-galler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1700808"/>
            <a:ext cx="3544838" cy="1994899"/>
          </a:xfrm>
          <a:prstGeom prst="rect">
            <a:avLst/>
          </a:prstGeom>
          <a:noFill/>
        </p:spPr>
      </p:pic>
      <p:pic>
        <p:nvPicPr>
          <p:cNvPr id="14338" name="Picture 2" descr="http://esolivia.hupont.hu/felhasznalok_uj/2/3/23037/kepfeltoltes/utolso_vacsora_milanoban100_257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69893" y="0"/>
            <a:ext cx="2974107" cy="2229002"/>
          </a:xfrm>
          <a:prstGeom prst="rect">
            <a:avLst/>
          </a:prstGeom>
          <a:noFill/>
        </p:spPr>
      </p:pic>
      <p:pic>
        <p:nvPicPr>
          <p:cNvPr id="30722" name="Picture 2" descr="https://encrypted-tbn2.gstatic.com/images?q=tbn:ANd9GcSYMOO9i7XZeIQ4ZrMisQwFZGjPvwIEDldfNzN2l7QbLN6c0H5b9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3140968"/>
            <a:ext cx="3048358" cy="2028545"/>
          </a:xfrm>
          <a:prstGeom prst="rect">
            <a:avLst/>
          </a:prstGeom>
          <a:noFill/>
        </p:spPr>
      </p:pic>
      <p:pic>
        <p:nvPicPr>
          <p:cNvPr id="30724" name="Picture 4" descr="http://static.femina.hu/utazas/3_dobbenetes_muzeum_ahova_egyszer_el_kell_vinned_a_pasid/arromanche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59832" y="3501008"/>
            <a:ext cx="3037572" cy="1726484"/>
          </a:xfrm>
          <a:prstGeom prst="rect">
            <a:avLst/>
          </a:prstGeom>
          <a:noFill/>
        </p:spPr>
      </p:pic>
      <p:pic>
        <p:nvPicPr>
          <p:cNvPr id="11266" name="Picture 2" descr="http://www.mnnsz.hu/wp-content/uploads/2013/04/cser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4653268"/>
            <a:ext cx="3293318" cy="220473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-243408"/>
            <a:ext cx="8435280" cy="1008112"/>
          </a:xfrm>
        </p:spPr>
        <p:txBody>
          <a:bodyPr>
            <a:normAutofit/>
          </a:bodyPr>
          <a:lstStyle/>
          <a:p>
            <a:r>
              <a:rPr lang="hu-HU" dirty="0" smtClean="0"/>
              <a:t>A városi turizmus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hu-HU" sz="2800" dirty="0" smtClean="0"/>
              <a:t>A következő 20 évben az összes utazás 1/5-e / kevésbé válságérzékeny és kevésbé szezonális</a:t>
            </a:r>
          </a:p>
          <a:p>
            <a:pPr>
              <a:lnSpc>
                <a:spcPct val="80000"/>
              </a:lnSpc>
            </a:pPr>
            <a:r>
              <a:rPr lang="hu-HU" sz="2800" dirty="0" smtClean="0"/>
              <a:t>Diszkont légitársaságok / city break</a:t>
            </a:r>
          </a:p>
          <a:p>
            <a:pPr>
              <a:lnSpc>
                <a:spcPct val="80000"/>
              </a:lnSpc>
            </a:pPr>
            <a:r>
              <a:rPr lang="hu-HU" sz="2800" dirty="0" smtClean="0"/>
              <a:t>A városok turisztikai szempontú csoportosítása:</a:t>
            </a:r>
          </a:p>
          <a:p>
            <a:pPr lvl="1">
              <a:lnSpc>
                <a:spcPct val="80000"/>
              </a:lnSpc>
            </a:pPr>
            <a:r>
              <a:rPr lang="hu-HU" sz="2400" dirty="0" smtClean="0"/>
              <a:t>kulturális örökség / kulturális örökség+művészetek / </a:t>
            </a:r>
            <a:r>
              <a:rPr lang="hu-HU" sz="2400" i="1" dirty="0" smtClean="0"/>
              <a:t>kulturális örökség+kreatív iparágak </a:t>
            </a:r>
            <a:r>
              <a:rPr lang="hu-HU" sz="2400" dirty="0" smtClean="0"/>
              <a:t>(WTO-ETC) </a:t>
            </a:r>
          </a:p>
          <a:p>
            <a:pPr lvl="1">
              <a:lnSpc>
                <a:spcPct val="80000"/>
              </a:lnSpc>
            </a:pPr>
            <a:r>
              <a:rPr lang="hu-HU" sz="2400" i="1" dirty="0" smtClean="0"/>
              <a:t>kultúrtörténeti</a:t>
            </a:r>
            <a:r>
              <a:rPr lang="hu-HU" sz="2400" dirty="0" smtClean="0"/>
              <a:t> / arculatváltó / új / üdülő / speciális vonzerejű (Zátori)</a:t>
            </a:r>
          </a:p>
          <a:p>
            <a:pPr>
              <a:lnSpc>
                <a:spcPct val="80000"/>
              </a:lnSpc>
            </a:pPr>
            <a:r>
              <a:rPr lang="hu-HU" sz="2800" dirty="0" smtClean="0"/>
              <a:t>Indikátora: az 5A-modell (UNWTO-ETC-Zátori)</a:t>
            </a:r>
          </a:p>
          <a:p>
            <a:pPr lvl="1">
              <a:lnSpc>
                <a:spcPct val="80000"/>
              </a:lnSpc>
            </a:pPr>
            <a:r>
              <a:rPr lang="hu-HU" sz="2400" dirty="0" smtClean="0"/>
              <a:t>vonzerő (attractions)</a:t>
            </a:r>
          </a:p>
          <a:p>
            <a:pPr lvl="1">
              <a:lnSpc>
                <a:spcPct val="80000"/>
              </a:lnSpc>
            </a:pPr>
            <a:r>
              <a:rPr lang="hu-HU" sz="2400" dirty="0" smtClean="0"/>
              <a:t>tevékenységek (activities)</a:t>
            </a:r>
          </a:p>
          <a:p>
            <a:pPr lvl="1">
              <a:lnSpc>
                <a:spcPct val="80000"/>
              </a:lnSpc>
            </a:pPr>
            <a:r>
              <a:rPr lang="hu-HU" sz="2400" dirty="0" smtClean="0"/>
              <a:t>megközelíthetőség (access)</a:t>
            </a:r>
          </a:p>
          <a:p>
            <a:pPr lvl="1">
              <a:lnSpc>
                <a:spcPct val="80000"/>
              </a:lnSpc>
            </a:pPr>
            <a:r>
              <a:rPr lang="hu-HU" sz="2400" dirty="0" smtClean="0"/>
              <a:t>szálláslehetőségek (accomodation)</a:t>
            </a:r>
          </a:p>
          <a:p>
            <a:pPr lvl="1">
              <a:lnSpc>
                <a:spcPct val="80000"/>
              </a:lnSpc>
            </a:pPr>
            <a:r>
              <a:rPr lang="hu-HU" sz="2400" dirty="0" smtClean="0"/>
              <a:t>kiegészítő szolgáltatások (ancillary services)</a:t>
            </a:r>
          </a:p>
          <a:p>
            <a:pPr lvl="1">
              <a:lnSpc>
                <a:spcPct val="80000"/>
              </a:lnSpc>
            </a:pPr>
            <a:r>
              <a:rPr lang="hu-HU" sz="2400" dirty="0" smtClean="0"/>
              <a:t>+ hangulat</a:t>
            </a:r>
          </a:p>
          <a:p>
            <a:pPr lvl="1">
              <a:lnSpc>
                <a:spcPct val="80000"/>
              </a:lnSpc>
            </a:pPr>
            <a:r>
              <a:rPr lang="hu-HU" sz="2400" dirty="0" smtClean="0"/>
              <a:t>+ egyedi élményígéret</a:t>
            </a:r>
          </a:p>
          <a:p>
            <a:pPr lvl="1">
              <a:lnSpc>
                <a:spcPct val="80000"/>
              </a:lnSpc>
            </a:pPr>
            <a:endParaRPr lang="hu-HU" sz="2400" dirty="0" smtClean="0"/>
          </a:p>
          <a:p>
            <a:endParaRPr lang="hu-HU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-315416"/>
            <a:ext cx="8435280" cy="1080120"/>
          </a:xfrm>
        </p:spPr>
        <p:txBody>
          <a:bodyPr>
            <a:normAutofit/>
          </a:bodyPr>
          <a:lstStyle/>
          <a:p>
            <a:r>
              <a:rPr lang="hu-HU" dirty="0" smtClean="0"/>
              <a:t>Budapest turizmusa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3367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200" dirty="0" smtClean="0"/>
              <a:t>Budapest trendi</a:t>
            </a:r>
          </a:p>
          <a:p>
            <a:pPr lvl="1">
              <a:lnSpc>
                <a:spcPct val="90000"/>
              </a:lnSpc>
            </a:pPr>
            <a:r>
              <a:rPr lang="hu-HU" sz="2800" dirty="0" smtClean="0"/>
              <a:t>A második legjobb város (Condé Nast Traveler, 2013)</a:t>
            </a:r>
          </a:p>
          <a:p>
            <a:pPr lvl="1">
              <a:lnSpc>
                <a:spcPct val="90000"/>
              </a:lnSpc>
            </a:pPr>
            <a:r>
              <a:rPr lang="hu-HU" sz="2800" dirty="0" smtClean="0"/>
              <a:t>2012-ben a világ 100 leglátogatottabb városának listáján megelőzte Bécset (27. hely)</a:t>
            </a:r>
          </a:p>
          <a:p>
            <a:pPr lvl="1">
              <a:lnSpc>
                <a:spcPct val="90000"/>
              </a:lnSpc>
            </a:pPr>
            <a:r>
              <a:rPr lang="hu-HU" sz="2800" dirty="0" smtClean="0"/>
              <a:t>Sokasodó legek (a világ legjobb bárja és legszebb kávéháza, egyik legszebb villamosvonala és strandfürdője, legszebb uszodája,  legjobb folyami kikötője…) </a:t>
            </a:r>
          </a:p>
          <a:p>
            <a:pPr>
              <a:lnSpc>
                <a:spcPct val="90000"/>
              </a:lnSpc>
            </a:pPr>
            <a:r>
              <a:rPr lang="hu-HU" sz="3200" dirty="0" smtClean="0"/>
              <a:t>A számok tükrében</a:t>
            </a:r>
          </a:p>
          <a:p>
            <a:pPr lvl="1">
              <a:lnSpc>
                <a:spcPct val="90000"/>
              </a:lnSpc>
            </a:pPr>
            <a:r>
              <a:rPr lang="hu-HU" sz="2800" dirty="0" smtClean="0"/>
              <a:t>Budapest-Közép-Dunavidék turisztikai régió: az érkezések 40%-a, ebből 90%-a a fővárosban / a vendégéjszakák 58%-a</a:t>
            </a:r>
          </a:p>
          <a:p>
            <a:pPr lvl="1">
              <a:lnSpc>
                <a:spcPct val="90000"/>
              </a:lnSpc>
            </a:pPr>
            <a:r>
              <a:rPr lang="hu-HU" sz="2800" dirty="0" smtClean="0"/>
              <a:t>2014-ben több, mint 4 millió turista átlagosan 2,4 nap tartózkodási idővel</a:t>
            </a:r>
          </a:p>
          <a:p>
            <a:endParaRPr lang="hu-HU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435280" cy="72008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Budapest kulturális kínálata I. </a:t>
            </a:r>
            <a:r>
              <a:rPr lang="hu-HU" sz="4000" dirty="0" smtClean="0"/>
              <a:t/>
            </a:r>
            <a:br>
              <a:rPr lang="hu-HU" sz="4000" dirty="0" smtClean="0"/>
            </a:br>
            <a:r>
              <a:rPr lang="hu-HU" sz="5400" dirty="0" smtClean="0"/>
              <a:t>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 numCol="2">
            <a:noAutofit/>
          </a:bodyPr>
          <a:lstStyle/>
          <a:p>
            <a:r>
              <a:rPr lang="hu-HU" sz="2400" dirty="0" smtClean="0"/>
              <a:t>1. Budai Vár és Mátyás-templom </a:t>
            </a:r>
          </a:p>
          <a:p>
            <a:r>
              <a:rPr lang="hu-HU" sz="2400" dirty="0" smtClean="0"/>
              <a:t>2. Széchenyi lánchíd </a:t>
            </a:r>
          </a:p>
          <a:p>
            <a:r>
              <a:rPr lang="hu-HU" sz="2400" dirty="0" smtClean="0"/>
              <a:t>3. Országház </a:t>
            </a:r>
          </a:p>
          <a:p>
            <a:r>
              <a:rPr lang="hu-HU" sz="2400" dirty="0" smtClean="0"/>
              <a:t>4. Hősök tere </a:t>
            </a:r>
          </a:p>
          <a:p>
            <a:r>
              <a:rPr lang="hu-HU" sz="2400" dirty="0" smtClean="0"/>
              <a:t>5. Szent István-bazilika </a:t>
            </a:r>
          </a:p>
          <a:p>
            <a:r>
              <a:rPr lang="hu-HU" sz="2400" dirty="0" smtClean="0"/>
              <a:t>6. Andrássy út </a:t>
            </a:r>
          </a:p>
          <a:p>
            <a:r>
              <a:rPr lang="hu-HU" sz="2400" dirty="0" smtClean="0"/>
              <a:t>7. Dohány utcai zsinagóga </a:t>
            </a:r>
          </a:p>
          <a:p>
            <a:r>
              <a:rPr lang="hu-HU" sz="2400" dirty="0" smtClean="0"/>
              <a:t>8. Margitsziget </a:t>
            </a:r>
          </a:p>
          <a:p>
            <a:r>
              <a:rPr lang="hu-HU" sz="2400" dirty="0" smtClean="0"/>
              <a:t>9. Budapest gyógyfürdői </a:t>
            </a:r>
          </a:p>
          <a:p>
            <a:r>
              <a:rPr lang="hu-HU" sz="2400" dirty="0" smtClean="0"/>
              <a:t>10. Gellérthegy és Citadella </a:t>
            </a:r>
          </a:p>
          <a:p>
            <a:pPr>
              <a:buFont typeface="Wingdings" pitchFamily="2" charset="2"/>
              <a:buNone/>
            </a:pPr>
            <a:endParaRPr lang="hu-HU" sz="2400" dirty="0" smtClean="0"/>
          </a:p>
          <a:p>
            <a:pPr>
              <a:buFont typeface="Wingdings" pitchFamily="2" charset="2"/>
              <a:buNone/>
            </a:pPr>
            <a:r>
              <a:rPr lang="hu-HU" sz="2400" dirty="0" smtClean="0"/>
              <a:t>(Budapesti Fesztivál- és Turisztikai Központ)</a:t>
            </a:r>
          </a:p>
          <a:p>
            <a:pPr>
              <a:buFont typeface="Wingdings" pitchFamily="2" charset="2"/>
              <a:buNone/>
            </a:pPr>
            <a:endParaRPr lang="hu-HU" sz="2400" dirty="0"/>
          </a:p>
          <a:p>
            <a:pPr>
              <a:buFont typeface="Wingdings" pitchFamily="2" charset="2"/>
              <a:buNone/>
            </a:pPr>
            <a:endParaRPr lang="hu-HU" sz="2400" dirty="0" smtClean="0"/>
          </a:p>
          <a:p>
            <a:pPr>
              <a:buFont typeface="Wingdings" pitchFamily="2" charset="2"/>
              <a:buNone/>
            </a:pPr>
            <a:endParaRPr lang="hu-HU" sz="2400" dirty="0"/>
          </a:p>
          <a:p>
            <a:pPr>
              <a:buFont typeface="Wingdings" pitchFamily="2" charset="2"/>
              <a:buNone/>
            </a:pPr>
            <a:endParaRPr lang="hu-HU" sz="2400" dirty="0" smtClean="0"/>
          </a:p>
          <a:p>
            <a:r>
              <a:rPr lang="hu-HU" sz="2400" dirty="0" smtClean="0"/>
              <a:t>1. Halászbástya</a:t>
            </a:r>
          </a:p>
          <a:p>
            <a:r>
              <a:rPr lang="hu-HU" sz="2400" dirty="0" smtClean="0"/>
              <a:t>2. Országház</a:t>
            </a:r>
          </a:p>
          <a:p>
            <a:r>
              <a:rPr lang="hu-HU" sz="2400" dirty="0" smtClean="0"/>
              <a:t>3. Gyalogtúrák</a:t>
            </a:r>
          </a:p>
          <a:p>
            <a:r>
              <a:rPr lang="hu-HU" sz="2400" dirty="0" smtClean="0"/>
              <a:t>4. Duna</a:t>
            </a:r>
          </a:p>
          <a:p>
            <a:r>
              <a:rPr lang="hu-HU" sz="2400" dirty="0" smtClean="0"/>
              <a:t>5. Cipők a Duna-parton</a:t>
            </a:r>
          </a:p>
          <a:p>
            <a:r>
              <a:rPr lang="hu-HU" sz="2400" dirty="0" smtClean="0"/>
              <a:t>6. Várhegy</a:t>
            </a:r>
          </a:p>
          <a:p>
            <a:r>
              <a:rPr lang="hu-HU" sz="2400" dirty="0" smtClean="0"/>
              <a:t>7. Gasztrotúrák</a:t>
            </a:r>
          </a:p>
          <a:p>
            <a:r>
              <a:rPr lang="hu-HU" sz="2400" dirty="0" smtClean="0"/>
              <a:t>8. Privát túrák </a:t>
            </a:r>
          </a:p>
          <a:p>
            <a:r>
              <a:rPr lang="hu-HU" sz="2400" dirty="0" smtClean="0"/>
              <a:t>9. Szent István bazilika</a:t>
            </a:r>
          </a:p>
          <a:p>
            <a:r>
              <a:rPr lang="hu-HU" sz="2400" dirty="0" smtClean="0"/>
              <a:t>10. Faust borozó</a:t>
            </a:r>
          </a:p>
          <a:p>
            <a:r>
              <a:rPr lang="hu-HU" sz="2400" dirty="0" smtClean="0"/>
              <a:t>(11. Szimpla)</a:t>
            </a:r>
          </a:p>
          <a:p>
            <a:r>
              <a:rPr lang="hu-HU" sz="2400" dirty="0" smtClean="0"/>
              <a:t>(12. Szabadulós játékok)</a:t>
            </a:r>
          </a:p>
          <a:p>
            <a:pPr>
              <a:buFont typeface="Wingdings" pitchFamily="2" charset="2"/>
              <a:buNone/>
            </a:pPr>
            <a:r>
              <a:rPr lang="hu-HU" sz="2400" dirty="0" smtClean="0"/>
              <a:t>(TripAdvisor)</a:t>
            </a:r>
          </a:p>
          <a:p>
            <a:endParaRPr lang="hu-HU" sz="2800" dirty="0" smtClean="0"/>
          </a:p>
          <a:p>
            <a:endParaRPr lang="hu-HU" sz="28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0"/>
            <a:ext cx="8445624" cy="1052736"/>
          </a:xfrm>
        </p:spPr>
        <p:txBody>
          <a:bodyPr>
            <a:noAutofit/>
          </a:bodyPr>
          <a:lstStyle/>
          <a:p>
            <a:r>
              <a:rPr lang="hu-HU" sz="3200" dirty="0" smtClean="0"/>
              <a:t>Budapest kulturális kínálata II.</a:t>
            </a:r>
            <a:br>
              <a:rPr lang="hu-HU" sz="3200" dirty="0" smtClean="0"/>
            </a:br>
            <a:r>
              <a:rPr lang="hu-HU" sz="3200" dirty="0" smtClean="0"/>
              <a:t>A „must-see”-k látogatóbarát kialakítása</a:t>
            </a: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/>
          </a:bodyPr>
          <a:lstStyle/>
          <a:p>
            <a:r>
              <a:rPr lang="hu-HU" sz="2400" dirty="0" smtClean="0"/>
              <a:t>Ikonikus épületek, múzeumok szolgáltatásainak célcsoportokra szabott bővítése</a:t>
            </a:r>
          </a:p>
          <a:p>
            <a:pPr lvl="1"/>
            <a:r>
              <a:rPr lang="hu-HU" sz="2400" dirty="0" smtClean="0"/>
              <a:t>„edutainment”</a:t>
            </a:r>
          </a:p>
          <a:p>
            <a:pPr lvl="1"/>
            <a:r>
              <a:rPr lang="hu-HU" sz="2400" dirty="0" smtClean="0"/>
              <a:t>interaktivitás </a:t>
            </a:r>
          </a:p>
          <a:p>
            <a:pPr lvl="1"/>
            <a:r>
              <a:rPr lang="hu-HU" sz="2400" dirty="0" smtClean="0"/>
              <a:t>látogatóközpont kialakítása</a:t>
            </a:r>
          </a:p>
        </p:txBody>
      </p:sp>
      <p:pic>
        <p:nvPicPr>
          <p:cNvPr id="7170" name="Picture 2" descr="http://www.szepmuveszeti.hu/data/cikk/749/cikk_749/clp_M+GL_3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14675"/>
            <a:ext cx="2533650" cy="3743325"/>
          </a:xfrm>
          <a:prstGeom prst="rect">
            <a:avLst/>
          </a:prstGeom>
          <a:noFill/>
        </p:spPr>
      </p:pic>
      <p:pic>
        <p:nvPicPr>
          <p:cNvPr id="7172" name="Picture 4" descr="http://latogatokozpont.parlament.hu/documents/127067/152387/helikopteres.jpg/2f6e3379-66e1-4e59-b9ac-6552ecd185c2?t=14037969173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1050" y="1412776"/>
            <a:ext cx="4552950" cy="3038476"/>
          </a:xfrm>
          <a:prstGeom prst="rect">
            <a:avLst/>
          </a:prstGeom>
          <a:noFill/>
        </p:spPr>
      </p:pic>
      <p:pic>
        <p:nvPicPr>
          <p:cNvPr id="7174" name="Picture 6" descr="http://welovebudapest.com/image/img.7676.exact726w.jpg?v=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412776"/>
            <a:ext cx="1962243" cy="1309531"/>
          </a:xfrm>
          <a:prstGeom prst="rect">
            <a:avLst/>
          </a:prstGeom>
          <a:noFill/>
        </p:spPr>
      </p:pic>
      <p:pic>
        <p:nvPicPr>
          <p:cNvPr id="7176" name="Picture 8" descr="http://beton.hu/wp/wp-content/uploads/2015/04/B1-Beton-2015-3-4-m_MPJ6773-780x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1488400"/>
            <a:ext cx="1691680" cy="867075"/>
          </a:xfrm>
          <a:prstGeom prst="rect">
            <a:avLst/>
          </a:prstGeom>
          <a:noFill/>
        </p:spPr>
      </p:pic>
      <p:pic>
        <p:nvPicPr>
          <p:cNvPr id="7178" name="Picture 10" descr="http://www.pim.hu/kepek/upload/2011-09/Pet%C5%91fi_ki%C3%A1ll%C3%ADt%C3%A1s_0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3093214"/>
            <a:ext cx="2895085" cy="1919962"/>
          </a:xfrm>
          <a:prstGeom prst="rect">
            <a:avLst/>
          </a:prstGeom>
          <a:noFill/>
        </p:spPr>
      </p:pic>
      <p:pic>
        <p:nvPicPr>
          <p:cNvPr id="10242" name="Picture 2" descr="http://hungliaonline.com/wp-content/uploads/Szechenyi-Bath-Party-Budapest-Szecska-Sandor-Fegyvernek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6817" y="4365104"/>
            <a:ext cx="3747183" cy="2492896"/>
          </a:xfrm>
          <a:prstGeom prst="rect">
            <a:avLst/>
          </a:prstGeom>
          <a:noFill/>
        </p:spPr>
      </p:pic>
      <p:pic>
        <p:nvPicPr>
          <p:cNvPr id="10244" name="Picture 4" descr="http://impressmagazin.hu/wp-content/uploads/2014/09/szerklead-rudas1-600x4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6296" y="5584866"/>
            <a:ext cx="1907704" cy="1273134"/>
          </a:xfrm>
          <a:prstGeom prst="rect">
            <a:avLst/>
          </a:prstGeom>
          <a:noFill/>
        </p:spPr>
      </p:pic>
      <p:pic>
        <p:nvPicPr>
          <p:cNvPr id="10246" name="Picture 6" descr="http://mult-kor.hu/image/article/index/20.%20szazad/mped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3768" y="4869160"/>
            <a:ext cx="3314733" cy="19888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q-ec.bstatic.com/images/hotel/840x460/291/29107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4552950" cy="2495551"/>
          </a:xfrm>
          <a:prstGeom prst="rect">
            <a:avLst/>
          </a:prstGeom>
          <a:noFill/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hu-HU" dirty="0" smtClean="0"/>
              <a:t>Műemlékek turisztikai funkciójú átalakítása </a:t>
            </a:r>
          </a:p>
          <a:p>
            <a:endParaRPr lang="hu-HU" dirty="0"/>
          </a:p>
        </p:txBody>
      </p:sp>
      <p:pic>
        <p:nvPicPr>
          <p:cNvPr id="31746" name="Picture 2" descr="http://commondatastorage.googleapis.com/static.panoramio.com/photos/original/3886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800252"/>
            <a:ext cx="3083396" cy="2057748"/>
          </a:xfrm>
          <a:prstGeom prst="rect">
            <a:avLst/>
          </a:prstGeom>
          <a:noFill/>
        </p:spPr>
      </p:pic>
      <p:pic>
        <p:nvPicPr>
          <p:cNvPr id="31748" name="Picture 4" descr="http://kep.index.hu/1/0/382/3828/38286/3828668_c9f2800bd382d2b3dedf0c757aa9c392_w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6672"/>
            <a:ext cx="3388848" cy="2282864"/>
          </a:xfrm>
          <a:prstGeom prst="rect">
            <a:avLst/>
          </a:prstGeom>
          <a:noFill/>
        </p:spPr>
      </p:pic>
      <p:pic>
        <p:nvPicPr>
          <p:cNvPr id="31750" name="Picture 6" descr="http://m.portfolio.hu/img/upload/2014/12/16_mohai_balazs-201412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476672"/>
            <a:ext cx="3904878" cy="2605976"/>
          </a:xfrm>
          <a:prstGeom prst="rect">
            <a:avLst/>
          </a:prstGeom>
          <a:noFill/>
        </p:spPr>
      </p:pic>
      <p:pic>
        <p:nvPicPr>
          <p:cNvPr id="31752" name="Picture 8" descr="http://nol.hu/data/cikk/1/38/52/55/cikk_1385255/80839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14578" y="4044284"/>
            <a:ext cx="4229422" cy="2813716"/>
          </a:xfrm>
          <a:prstGeom prst="rect">
            <a:avLst/>
          </a:prstGeom>
          <a:noFill/>
        </p:spPr>
      </p:pic>
      <p:pic>
        <p:nvPicPr>
          <p:cNvPr id="20484" name="Picture 4" descr="http://www.funzine.hu/wp-content/uploads/2009/05/boscol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68269" y="404664"/>
            <a:ext cx="2175731" cy="2375173"/>
          </a:xfrm>
          <a:prstGeom prst="rect">
            <a:avLst/>
          </a:prstGeom>
          <a:noFill/>
        </p:spPr>
      </p:pic>
      <p:pic>
        <p:nvPicPr>
          <p:cNvPr id="20486" name="Picture 6" descr="http://budapestpartyservice.hu/wp-content/gallery/zeneakademia/liszt_ferenc_zeneakademia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91050" y="2780928"/>
            <a:ext cx="4552950" cy="16097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hu-HU" sz="3200" dirty="0" smtClean="0"/>
              <a:t>Jövőbeli fejlesztések</a:t>
            </a:r>
          </a:p>
          <a:p>
            <a:pPr lvl="1"/>
            <a:r>
              <a:rPr lang="hu-HU" sz="2800" dirty="0" smtClean="0"/>
              <a:t>Liget Budapest projekt</a:t>
            </a:r>
          </a:p>
          <a:p>
            <a:pPr lvl="1"/>
            <a:r>
              <a:rPr lang="hu-HU" sz="2800" dirty="0" smtClean="0"/>
              <a:t>Budavári Szent György tér projekt</a:t>
            </a:r>
          </a:p>
          <a:p>
            <a:pPr lvl="1"/>
            <a:r>
              <a:rPr lang="hu-HU" sz="2800" dirty="0" smtClean="0"/>
              <a:t>2017-es vizes világbajnokság</a:t>
            </a:r>
            <a:br>
              <a:rPr lang="hu-HU" sz="2800" dirty="0" smtClean="0"/>
            </a:br>
            <a:endParaRPr lang="hu-HU" sz="2800" dirty="0" smtClean="0"/>
          </a:p>
          <a:p>
            <a:pPr lvl="1"/>
            <a:endParaRPr lang="hu-HU" sz="2800" dirty="0" smtClean="0"/>
          </a:p>
          <a:p>
            <a:pPr lvl="1"/>
            <a:endParaRPr lang="hu-HU" sz="2800" dirty="0" smtClean="0"/>
          </a:p>
          <a:p>
            <a:pPr lvl="1"/>
            <a:endParaRPr lang="hu-HU" sz="2800" dirty="0" smtClean="0"/>
          </a:p>
          <a:p>
            <a:pPr lvl="1"/>
            <a:endParaRPr lang="hu-HU" dirty="0" smtClean="0"/>
          </a:p>
          <a:p>
            <a:pPr lvl="1"/>
            <a:endParaRPr lang="hu-HU" dirty="0" smtClean="0"/>
          </a:p>
          <a:p>
            <a:pPr lvl="1">
              <a:buNone/>
            </a:pPr>
            <a:endParaRPr lang="hu-HU" dirty="0" smtClean="0"/>
          </a:p>
          <a:p>
            <a:pPr lvl="1"/>
            <a:endParaRPr lang="hu-HU" dirty="0" smtClean="0"/>
          </a:p>
          <a:p>
            <a:pPr lvl="1"/>
            <a:endParaRPr lang="hu-HU" dirty="0" smtClean="0"/>
          </a:p>
          <a:p>
            <a:pPr lvl="1">
              <a:buNone/>
            </a:pPr>
            <a:endParaRPr lang="hu-HU" dirty="0"/>
          </a:p>
        </p:txBody>
      </p:sp>
      <p:pic>
        <p:nvPicPr>
          <p:cNvPr id="32770" name="Picture 2" descr="http://hg.hu/upload/images/photos/000/087/889/liget_ludwig_1.original.jpg?14210622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5581128" cy="3666264"/>
          </a:xfrm>
          <a:prstGeom prst="rect">
            <a:avLst/>
          </a:prstGeom>
          <a:noFill/>
        </p:spPr>
      </p:pic>
      <p:pic>
        <p:nvPicPr>
          <p:cNvPr id="32774" name="Picture 6" descr="http://static1.architectforum.hu/files2012/n00/02/70/71/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0763" y="1772816"/>
            <a:ext cx="3943237" cy="2789841"/>
          </a:xfrm>
          <a:prstGeom prst="rect">
            <a:avLst/>
          </a:prstGeom>
          <a:noFill/>
        </p:spPr>
      </p:pic>
      <p:pic>
        <p:nvPicPr>
          <p:cNvPr id="8194" name="Picture 2" descr="http://erdely.ma/ujkepek/594/nagy/vizes_vilagbajnoksag_budapest_2021_03_13742649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1050" y="4305300"/>
            <a:ext cx="4552950" cy="2552700"/>
          </a:xfrm>
          <a:prstGeom prst="rect">
            <a:avLst/>
          </a:prstGeom>
          <a:noFill/>
        </p:spPr>
      </p:pic>
      <p:pic>
        <p:nvPicPr>
          <p:cNvPr id="32772" name="Picture 4" descr="https://sites.google.com/site/epiteszetimuzeum/_/rsrc/1338641031413/home/K%C3%A1polna%20a%20Szent%20Gy%C3%B6rgy%20t%C3%A9r%20-%20t%C3%BArist%C3%A1k13.JPG?height=267&amp;width=4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65115" y="0"/>
            <a:ext cx="3078885" cy="206030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60848"/>
          </a:xfrm>
        </p:spPr>
        <p:txBody>
          <a:bodyPr>
            <a:noAutofit/>
          </a:bodyPr>
          <a:lstStyle/>
          <a:p>
            <a:r>
              <a:rPr lang="hu-HU" sz="3200" dirty="0" smtClean="0"/>
              <a:t>Budapest kulturális kínálata III.</a:t>
            </a:r>
            <a:br>
              <a:rPr lang="hu-HU" sz="3200" dirty="0" smtClean="0"/>
            </a:br>
            <a:r>
              <a:rPr lang="hu-HU" sz="3200" dirty="0" smtClean="0"/>
              <a:t>Alternatív/tematikus </a:t>
            </a:r>
            <a:br>
              <a:rPr lang="hu-HU" sz="3200" dirty="0" smtClean="0"/>
            </a:br>
            <a:r>
              <a:rPr lang="hu-HU" sz="3200" dirty="0" smtClean="0"/>
              <a:t>városnéző túrák</a:t>
            </a:r>
            <a:r>
              <a:rPr lang="hu-HU" sz="3600" dirty="0" smtClean="0"/>
              <a:t/>
            </a:r>
            <a:br>
              <a:rPr lang="hu-HU" sz="3600" dirty="0" smtClean="0"/>
            </a:b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/>
          <a:lstStyle/>
          <a:p>
            <a:r>
              <a:rPr lang="hu-HU" sz="2400" dirty="0" smtClean="0"/>
              <a:t>Tematikus utak/séták</a:t>
            </a:r>
          </a:p>
          <a:p>
            <a:r>
              <a:rPr lang="hu-HU" sz="2400" dirty="0" smtClean="0"/>
              <a:t>Egyediség</a:t>
            </a:r>
          </a:p>
          <a:p>
            <a:r>
              <a:rPr lang="hu-HU" sz="2400" dirty="0" smtClean="0"/>
              <a:t>Élményalapú megközelítés</a:t>
            </a:r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6148" name="Picture 4" descr="https://eventsimg.blob.core.windows.net/banners/16b82be374103a9192d84955bc5dec9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6779" y="0"/>
            <a:ext cx="2807221" cy="2807221"/>
          </a:xfrm>
          <a:prstGeom prst="rect">
            <a:avLst/>
          </a:prstGeom>
          <a:noFill/>
        </p:spPr>
      </p:pic>
      <p:pic>
        <p:nvPicPr>
          <p:cNvPr id="6150" name="Picture 6" descr="http://welovebudapest.com/image/kepernyofoto.2014.12.04.12.58.40.exact726w.jpg?v=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614588"/>
            <a:ext cx="4860032" cy="3243412"/>
          </a:xfrm>
          <a:prstGeom prst="rect">
            <a:avLst/>
          </a:prstGeom>
          <a:noFill/>
        </p:spPr>
      </p:pic>
      <p:pic>
        <p:nvPicPr>
          <p:cNvPr id="6152" name="Picture 8" descr="http://m.blog.hu/8k/8ker/image/Beyond/Sze%C3%A1ms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293096"/>
            <a:ext cx="3415109" cy="2564904"/>
          </a:xfrm>
          <a:prstGeom prst="rect">
            <a:avLst/>
          </a:prstGeom>
          <a:noFill/>
        </p:spPr>
      </p:pic>
      <p:pic>
        <p:nvPicPr>
          <p:cNvPr id="6154" name="Picture 10" descr="http://mno.hu/data/cikk/1/29/14/27/cikk_1291427/lanchid_riport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852936"/>
            <a:ext cx="2934464" cy="1958356"/>
          </a:xfrm>
          <a:prstGeom prst="rect">
            <a:avLst/>
          </a:prstGeom>
          <a:noFill/>
        </p:spPr>
      </p:pic>
      <p:pic>
        <p:nvPicPr>
          <p:cNvPr id="6156" name="Picture 12" descr="http://www.beerbike-budapest.hu/typo3temp/pics/07262caf8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2276872"/>
            <a:ext cx="4041131" cy="227419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-243408"/>
            <a:ext cx="8363272" cy="136815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Budapest kulturális kínálata IV.</a:t>
            </a:r>
            <a:br>
              <a:rPr lang="hu-HU" sz="3600" dirty="0" smtClean="0"/>
            </a:br>
            <a:r>
              <a:rPr lang="hu-HU" sz="3600" dirty="0" smtClean="0"/>
              <a:t>Világháborús/hidegháborús turizmus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r>
              <a:rPr lang="hu-HU" dirty="0" smtClean="0"/>
              <a:t>Háborús/katonai emlékhelyek, objektumok</a:t>
            </a:r>
          </a:p>
          <a:p>
            <a:r>
              <a:rPr lang="hu-HU" dirty="0" smtClean="0"/>
              <a:t>Nosztalgikus megközelítés:  szocreál és retró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17410" name="Picture 2" descr="http://zsido.com/wp-content/uploads/2015/02/gett%C3%B3t%C3%BA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9632" y="2060848"/>
            <a:ext cx="3884368" cy="2592288"/>
          </a:xfrm>
          <a:prstGeom prst="rect">
            <a:avLst/>
          </a:prstGeom>
          <a:noFill/>
        </p:spPr>
      </p:pic>
      <p:pic>
        <p:nvPicPr>
          <p:cNvPr id="17412" name="Picture 4" descr="http://budapestcity.org/03-muemlekek/06/Terror-Haza-Muzeum/kep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60848"/>
            <a:ext cx="2768302" cy="2483887"/>
          </a:xfrm>
          <a:prstGeom prst="rect">
            <a:avLst/>
          </a:prstGeom>
          <a:noFill/>
        </p:spPr>
      </p:pic>
      <p:pic>
        <p:nvPicPr>
          <p:cNvPr id="17414" name="Picture 6" descr="https://upload.wikimedia.org/wikipedia/hu/thumb/a/ac/Thmtank.jpg/350px-Thmtan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52900"/>
            <a:ext cx="3333750" cy="2705100"/>
          </a:xfrm>
          <a:prstGeom prst="rect">
            <a:avLst/>
          </a:prstGeom>
          <a:noFill/>
        </p:spPr>
      </p:pic>
      <p:pic>
        <p:nvPicPr>
          <p:cNvPr id="17416" name="Picture 8" descr="http://users2.ml.mindenkilapja.hu/users/apacuka/uploads/1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936461"/>
            <a:ext cx="3797374" cy="921539"/>
          </a:xfrm>
          <a:prstGeom prst="rect">
            <a:avLst/>
          </a:prstGeom>
          <a:noFill/>
        </p:spPr>
      </p:pic>
      <p:pic>
        <p:nvPicPr>
          <p:cNvPr id="17418" name="Picture 10" descr="http://infovilag.hu/data/images/2011-05/sziklakorhaz_kortere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92" y="2060848"/>
            <a:ext cx="3306550" cy="2483371"/>
          </a:xfrm>
          <a:prstGeom prst="rect">
            <a:avLst/>
          </a:prstGeom>
          <a:noFill/>
        </p:spPr>
      </p:pic>
      <p:pic>
        <p:nvPicPr>
          <p:cNvPr id="17420" name="Picture 12" descr="http://budapest.varosom.hu/upload_pic/big/64/245737111121044401_sziklakorhaz_polgarvedele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581129"/>
            <a:ext cx="3411738" cy="2276872"/>
          </a:xfrm>
          <a:prstGeom prst="rect">
            <a:avLst/>
          </a:prstGeom>
          <a:noFill/>
        </p:spPr>
      </p:pic>
      <p:pic>
        <p:nvPicPr>
          <p:cNvPr id="17422" name="Picture 14" descr="http://media.vendegvaro.hu/12/12539/2350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97463" y="4542236"/>
            <a:ext cx="3446537" cy="23157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-243408"/>
            <a:ext cx="8686800" cy="1440160"/>
          </a:xfrm>
        </p:spPr>
        <p:txBody>
          <a:bodyPr>
            <a:normAutofit/>
          </a:bodyPr>
          <a:lstStyle/>
          <a:p>
            <a:r>
              <a:rPr lang="hu-HU" sz="3600" dirty="0" smtClean="0"/>
              <a:t>Budapest kulturális kínálata V.</a:t>
            </a:r>
            <a:br>
              <a:rPr lang="hu-HU" sz="3600" dirty="0" smtClean="0"/>
            </a:br>
            <a:r>
              <a:rPr lang="hu-HU" sz="3600" dirty="0" smtClean="0"/>
              <a:t>Fesztiválok (programturizmus)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r>
              <a:rPr lang="hu-HU" dirty="0" smtClean="0"/>
              <a:t>Zenei / összművészeti </a:t>
            </a:r>
          </a:p>
          <a:p>
            <a:r>
              <a:rPr lang="hu-HU" dirty="0" smtClean="0"/>
              <a:t>Gasztronómiai / hungarikumok szerepe</a:t>
            </a:r>
          </a:p>
          <a:p>
            <a:r>
              <a:rPr lang="hu-HU" dirty="0" smtClean="0"/>
              <a:t>Népművészeti </a:t>
            </a:r>
          </a:p>
          <a:p>
            <a:r>
              <a:rPr lang="hu-HU" dirty="0" smtClean="0"/>
              <a:t>Zsidó-keresztény ünnepkörhöz kapcsolódó</a:t>
            </a:r>
            <a:endParaRPr lang="hu-HU" dirty="0"/>
          </a:p>
        </p:txBody>
      </p:sp>
      <p:pic>
        <p:nvPicPr>
          <p:cNvPr id="16386" name="Picture 2" descr="http://fidelio.hu/image.ashx?id=def355f5-7c95-4570-8084-7d107432fb48&amp;vid=d8c7859c-61d8-4e51-8bba-7240895e7a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2976"/>
            <a:ext cx="4227144" cy="3001272"/>
          </a:xfrm>
          <a:prstGeom prst="rect">
            <a:avLst/>
          </a:prstGeom>
          <a:noFill/>
        </p:spPr>
      </p:pic>
      <p:pic>
        <p:nvPicPr>
          <p:cNvPr id="16390" name="Picture 6" descr="http://www.mestersegekunnepe.hu/wp-content/uploads/2015/07/M%C3%9C-bannerhez-300x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124744"/>
            <a:ext cx="2483768" cy="2069807"/>
          </a:xfrm>
          <a:prstGeom prst="rect">
            <a:avLst/>
          </a:prstGeom>
          <a:noFill/>
        </p:spPr>
      </p:pic>
      <p:pic>
        <p:nvPicPr>
          <p:cNvPr id="16392" name="Picture 8" descr="http://www.bevezetem.hu/images/1205/palinkafesztival__GLB_10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714953"/>
            <a:ext cx="3221310" cy="2143047"/>
          </a:xfrm>
          <a:prstGeom prst="rect">
            <a:avLst/>
          </a:prstGeom>
          <a:noFill/>
        </p:spPr>
      </p:pic>
      <p:pic>
        <p:nvPicPr>
          <p:cNvPr id="16394" name="Picture 10" descr="Képtalálat a következ&amp;odblac;re: „pálinkafesztivál”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0"/>
            <a:ext cx="2987824" cy="1115347"/>
          </a:xfrm>
          <a:prstGeom prst="rect">
            <a:avLst/>
          </a:prstGeom>
          <a:noFill/>
        </p:spPr>
      </p:pic>
      <p:pic>
        <p:nvPicPr>
          <p:cNvPr id="16388" name="Picture 4" descr="http://cornandsoda.com/wp/wp-content/uploads/2015/04/sziget-749x41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91050" y="3212976"/>
            <a:ext cx="4552950" cy="2524126"/>
          </a:xfrm>
          <a:prstGeom prst="rect">
            <a:avLst/>
          </a:prstGeom>
          <a:noFill/>
        </p:spPr>
      </p:pic>
      <p:pic>
        <p:nvPicPr>
          <p:cNvPr id="16396" name="Picture 12" descr="http://balvanykft.hu/wp-content/uploads/2012/06/kar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216" y="5134483"/>
            <a:ext cx="2627784" cy="172351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440160"/>
          </a:xfrm>
        </p:spPr>
        <p:txBody>
          <a:bodyPr>
            <a:normAutofit/>
          </a:bodyPr>
          <a:lstStyle/>
          <a:p>
            <a:r>
              <a:rPr lang="hu-HU" sz="4000" dirty="0" smtClean="0"/>
              <a:t>Budapest kulturális kínálata VI.</a:t>
            </a:r>
            <a:br>
              <a:rPr lang="hu-HU" sz="4000" dirty="0" smtClean="0"/>
            </a:br>
            <a:r>
              <a:rPr lang="hu-HU" sz="4000" dirty="0" smtClean="0"/>
              <a:t>Romkocsmák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r>
              <a:rPr lang="hu-HU" dirty="0" smtClean="0"/>
              <a:t>Alternatív szórakozóhelyből nemzetközi vonzerő</a:t>
            </a:r>
          </a:p>
          <a:p>
            <a:r>
              <a:rPr lang="hu-HU" dirty="0" smtClean="0"/>
              <a:t>Városnegyed-rehabilitáció és hostelbumm</a:t>
            </a:r>
            <a:endParaRPr lang="hu-HU" dirty="0"/>
          </a:p>
        </p:txBody>
      </p:sp>
      <p:pic>
        <p:nvPicPr>
          <p:cNvPr id="4098" name="Picture 2" descr="http://img.guideathand.com/normal/96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2856"/>
            <a:ext cx="3725366" cy="2096493"/>
          </a:xfrm>
          <a:prstGeom prst="rect">
            <a:avLst/>
          </a:prstGeom>
          <a:noFill/>
        </p:spPr>
      </p:pic>
      <p:pic>
        <p:nvPicPr>
          <p:cNvPr id="4100" name="Picture 4" descr="http://www.femcafe.hu/sites/default/files/images/szimpla-ke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060848"/>
            <a:ext cx="3850505" cy="2368303"/>
          </a:xfrm>
          <a:prstGeom prst="rect">
            <a:avLst/>
          </a:prstGeom>
          <a:noFill/>
        </p:spPr>
      </p:pic>
      <p:pic>
        <p:nvPicPr>
          <p:cNvPr id="4102" name="Picture 6" descr="http://m.cdn.blog.hu/co/corvinusonline/image/insta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47520"/>
            <a:ext cx="3923928" cy="2610480"/>
          </a:xfrm>
          <a:prstGeom prst="rect">
            <a:avLst/>
          </a:prstGeom>
          <a:noFill/>
        </p:spPr>
      </p:pic>
      <p:pic>
        <p:nvPicPr>
          <p:cNvPr id="4104" name="Picture 8" descr="http://image.elelmiszer.hu/original/1411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149080"/>
            <a:ext cx="4904787" cy="2708920"/>
          </a:xfrm>
          <a:prstGeom prst="rect">
            <a:avLst/>
          </a:prstGeom>
          <a:noFill/>
        </p:spPr>
      </p:pic>
      <p:pic>
        <p:nvPicPr>
          <p:cNvPr id="4108" name="Picture 12" descr="http://img.444.hu/bulinegyed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31210" y="4878317"/>
            <a:ext cx="3112790" cy="1979683"/>
          </a:xfrm>
          <a:prstGeom prst="rect">
            <a:avLst/>
          </a:prstGeom>
          <a:noFill/>
        </p:spPr>
      </p:pic>
      <p:pic>
        <p:nvPicPr>
          <p:cNvPr id="4110" name="Picture 14" descr="http://www.programturizmus.hu/media/image/big/galery/0/0/65/16744-gozsdu-udvar-143029759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2060848"/>
            <a:ext cx="3347864" cy="2080158"/>
          </a:xfrm>
          <a:prstGeom prst="rect">
            <a:avLst/>
          </a:prstGeom>
          <a:noFill/>
        </p:spPr>
      </p:pic>
      <p:pic>
        <p:nvPicPr>
          <p:cNvPr id="4112" name="Picture 16" descr="http://index.hu/cikkepek/0507/belfold/gozsdu_udvar/.gdata/a0_IMG_129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32542" y="3861048"/>
            <a:ext cx="1711458" cy="128359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980728"/>
          </a:xfrm>
        </p:spPr>
        <p:txBody>
          <a:bodyPr>
            <a:normAutofit/>
          </a:bodyPr>
          <a:lstStyle/>
          <a:p>
            <a:r>
              <a:rPr lang="hu-HU" sz="4800" dirty="0" smtClean="0"/>
              <a:t>Az interpretáció szerepe</a:t>
            </a:r>
            <a:endParaRPr lang="hu-HU" sz="4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</a:pPr>
            <a:r>
              <a:rPr lang="hu-HU" sz="3600" dirty="0" smtClean="0"/>
              <a:t>Mire emlékszik a látogató?</a:t>
            </a:r>
          </a:p>
          <a:p>
            <a:pPr marL="975360" lvl="1" indent="-609600">
              <a:lnSpc>
                <a:spcPct val="80000"/>
              </a:lnSpc>
            </a:pPr>
            <a:r>
              <a:rPr lang="hu-HU" sz="3400" dirty="0" smtClean="0"/>
              <a:t>(Megközelíthetőség, higiénia)</a:t>
            </a:r>
          </a:p>
          <a:p>
            <a:pPr marL="975360" lvl="1" indent="-609600">
              <a:lnSpc>
                <a:spcPct val="80000"/>
              </a:lnSpc>
            </a:pPr>
            <a:r>
              <a:rPr lang="hu-HU" sz="3600" dirty="0" smtClean="0"/>
              <a:t>Tevékenységekben való részvétel</a:t>
            </a:r>
          </a:p>
          <a:p>
            <a:pPr marL="975360" lvl="1" indent="-609600">
              <a:lnSpc>
                <a:spcPct val="80000"/>
              </a:lnSpc>
            </a:pPr>
            <a:r>
              <a:rPr lang="hu-HU" sz="3600" dirty="0" smtClean="0"/>
              <a:t>Társaság</a:t>
            </a:r>
          </a:p>
          <a:p>
            <a:pPr marL="975360" lvl="1" indent="-609600">
              <a:lnSpc>
                <a:spcPct val="80000"/>
              </a:lnSpc>
            </a:pPr>
            <a:r>
              <a:rPr lang="hu-HU" sz="3600" dirty="0" smtClean="0"/>
              <a:t>Információ (tanulás)</a:t>
            </a:r>
          </a:p>
          <a:p>
            <a:pPr marL="975360" lvl="1" indent="-609600">
              <a:lnSpc>
                <a:spcPct val="80000"/>
              </a:lnSpc>
            </a:pPr>
            <a:r>
              <a:rPr lang="hu-HU" sz="3600" dirty="0" smtClean="0"/>
              <a:t>(Épített környezet)</a:t>
            </a:r>
          </a:p>
          <a:p>
            <a:pPr marL="975360" lvl="1" indent="-609600">
              <a:lnSpc>
                <a:spcPct val="80000"/>
              </a:lnSpc>
            </a:pPr>
            <a:r>
              <a:rPr lang="hu-HU" sz="3600" dirty="0" smtClean="0"/>
              <a:t>Személyes tapasztalatok (vendégszeretet)</a:t>
            </a:r>
          </a:p>
          <a:p>
            <a:pPr marL="975360" lvl="1" indent="-609600">
              <a:lnSpc>
                <a:spcPct val="80000"/>
              </a:lnSpc>
            </a:pPr>
            <a:r>
              <a:rPr lang="hu-HU" sz="3600" dirty="0" smtClean="0"/>
              <a:t>Kultúra</a:t>
            </a:r>
          </a:p>
          <a:p>
            <a:pPr marL="975360" lvl="1" indent="-609600">
              <a:lnSpc>
                <a:spcPct val="80000"/>
              </a:lnSpc>
            </a:pPr>
            <a:r>
              <a:rPr lang="hu-HU" sz="3600" dirty="0" smtClean="0"/>
              <a:t>(Természeti  környezet)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-531440"/>
            <a:ext cx="8892480" cy="1512168"/>
          </a:xfrm>
        </p:spPr>
        <p:txBody>
          <a:bodyPr/>
          <a:lstStyle/>
          <a:p>
            <a:r>
              <a:rPr lang="hu-HU" dirty="0" smtClean="0"/>
              <a:t>Konklúzió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6840760"/>
          </a:xfrm>
        </p:spPr>
        <p:txBody>
          <a:bodyPr>
            <a:normAutofit/>
          </a:bodyPr>
          <a:lstStyle/>
          <a:p>
            <a:r>
              <a:rPr lang="hu-HU" sz="3200" dirty="0" smtClean="0"/>
              <a:t>A korszerű, ellenőrizhető látogatófogadás és interpretáció feltételei</a:t>
            </a:r>
          </a:p>
          <a:p>
            <a:pPr lvl="1"/>
            <a:r>
              <a:rPr lang="hu-HU" sz="2800" dirty="0" smtClean="0"/>
              <a:t>Látogató/interpretációs központ</a:t>
            </a:r>
          </a:p>
          <a:p>
            <a:pPr lvl="1"/>
            <a:r>
              <a:rPr lang="hu-HU" sz="2800" dirty="0" smtClean="0"/>
              <a:t>Több nyelvű multimédiás interpretációs eszközök</a:t>
            </a:r>
          </a:p>
          <a:p>
            <a:pPr lvl="1"/>
            <a:r>
              <a:rPr lang="hu-HU" sz="2800" dirty="0" smtClean="0"/>
              <a:t>Övezetkijelölés, bejárási terv</a:t>
            </a:r>
          </a:p>
          <a:p>
            <a:pPr lvl="1"/>
            <a:r>
              <a:rPr lang="hu-HU" sz="2800" dirty="0" smtClean="0"/>
              <a:t>Időszakos kiállító tér</a:t>
            </a:r>
          </a:p>
          <a:p>
            <a:pPr lvl="1"/>
            <a:r>
              <a:rPr lang="hu-HU" sz="2800" dirty="0" smtClean="0"/>
              <a:t>Tematikus  vezetések</a:t>
            </a:r>
          </a:p>
          <a:p>
            <a:pPr lvl="1"/>
            <a:r>
              <a:rPr lang="hu-HU" sz="2800" dirty="0" smtClean="0"/>
              <a:t>Rendezvények társművészetek, gasztronómia etc. bevonásával</a:t>
            </a:r>
          </a:p>
          <a:p>
            <a:pPr lvl="1"/>
            <a:r>
              <a:rPr lang="hu-HU" sz="2800" dirty="0" smtClean="0"/>
              <a:t>Kiegészítő funkciójú terek (vendéglátás, shop, panorámaterasz, etc.) </a:t>
            </a:r>
          </a:p>
          <a:p>
            <a:pPr lvl="1"/>
            <a:r>
              <a:rPr lang="hu-HU" sz="2800" dirty="0" smtClean="0"/>
              <a:t>Parkosítás</a:t>
            </a:r>
          </a:p>
          <a:p>
            <a:pPr lvl="1"/>
            <a:endParaRPr lang="hu-HU" sz="2800" dirty="0" smtClean="0"/>
          </a:p>
          <a:p>
            <a:pPr lvl="1"/>
            <a:endParaRPr lang="hu-HU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0"/>
            <a:ext cx="8892480" cy="6324600"/>
          </a:xfrm>
        </p:spPr>
        <p:txBody>
          <a:bodyPr/>
          <a:lstStyle/>
          <a:p>
            <a:r>
              <a:rPr lang="hu-HU" sz="3200" dirty="0" smtClean="0"/>
              <a:t>Marketing szerepe</a:t>
            </a:r>
          </a:p>
          <a:p>
            <a:endParaRPr lang="hu-HU" dirty="0"/>
          </a:p>
        </p:txBody>
      </p:sp>
      <p:pic>
        <p:nvPicPr>
          <p:cNvPr id="4" name="Picture 6" descr="https://i.vimeocdn.com/video/511035697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5757961" cy="3240360"/>
          </a:xfrm>
          <a:prstGeom prst="rect">
            <a:avLst/>
          </a:prstGeom>
          <a:noFill/>
        </p:spPr>
      </p:pic>
      <p:pic>
        <p:nvPicPr>
          <p:cNvPr id="35842" name="Picture 2" descr="http://pics.indavideo.hu/videos/001/371/397/1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6152" y="0"/>
            <a:ext cx="4727848" cy="2659415"/>
          </a:xfrm>
          <a:prstGeom prst="rect">
            <a:avLst/>
          </a:prstGeom>
          <a:noFill/>
        </p:spPr>
      </p:pic>
      <p:pic>
        <p:nvPicPr>
          <p:cNvPr id="35844" name="Picture 4" descr="http://vilagutazo.net/wp-content/uploads/2013/11/think_hungar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9524"/>
            <a:ext cx="4552950" cy="3038476"/>
          </a:xfrm>
          <a:prstGeom prst="rect">
            <a:avLst/>
          </a:prstGeom>
          <a:noFill/>
        </p:spPr>
      </p:pic>
      <p:pic>
        <p:nvPicPr>
          <p:cNvPr id="35846" name="Picture 6" descr="https://s-media-cache-ak0.pinimg.com/216x146/ba/eb/d4/baebd45fb9683a5beb828b07713298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060848"/>
            <a:ext cx="3707904" cy="2506271"/>
          </a:xfrm>
          <a:prstGeom prst="rect">
            <a:avLst/>
          </a:prstGeom>
          <a:noFill/>
        </p:spPr>
      </p:pic>
      <p:pic>
        <p:nvPicPr>
          <p:cNvPr id="36866" name="Picture 2" descr="http://www.szeretlekmagyarorszag.hu/wp-content/uploads/2013/10/im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4225099"/>
            <a:ext cx="4644008" cy="26329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ctrTitle"/>
          </p:nvPr>
        </p:nvSpPr>
        <p:spPr>
          <a:xfrm>
            <a:off x="685800" y="2852936"/>
            <a:ext cx="7772400" cy="1224136"/>
          </a:xfrm>
        </p:spPr>
        <p:txBody>
          <a:bodyPr>
            <a:noAutofit/>
          </a:bodyPr>
          <a:lstStyle/>
          <a:p>
            <a:r>
              <a:rPr lang="hu-HU" sz="4800" dirty="0" smtClean="0"/>
              <a:t>Köszönöm a figyelmet!</a:t>
            </a:r>
            <a:br>
              <a:rPr lang="hu-HU" sz="4800" dirty="0" smtClean="0"/>
            </a:br>
            <a:endParaRPr lang="hu-HU" sz="48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Napfordul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774</TotalTime>
  <Words>946</Words>
  <Application>Microsoft Office PowerPoint</Application>
  <PresentationFormat>Diavetítés a képernyőre (4:3 oldalarány)</PresentationFormat>
  <Paragraphs>184</Paragraphs>
  <Slides>23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4" baseType="lpstr">
      <vt:lpstr>Áramlás</vt:lpstr>
      <vt:lpstr>Schultz  Éva  A kulturális turizmus trendjei. Fókuszban Budapest  </vt:lpstr>
      <vt:lpstr>2. dia</vt:lpstr>
      <vt:lpstr>A kultúra és a turizmus fogalma</vt:lpstr>
      <vt:lpstr>A kultúra fogalma a turizmusban  (MT Zrt. 2008)</vt:lpstr>
      <vt:lpstr>5. dia</vt:lpstr>
      <vt:lpstr>A kulturális turizmus</vt:lpstr>
      <vt:lpstr>7. dia</vt:lpstr>
      <vt:lpstr>8. dia</vt:lpstr>
      <vt:lpstr>9. dia</vt:lpstr>
      <vt:lpstr>A városi turizmus</vt:lpstr>
      <vt:lpstr>Budapest turizmusa</vt:lpstr>
      <vt:lpstr>Budapest kulturális kínálata I.   </vt:lpstr>
      <vt:lpstr>Budapest kulturális kínálata II. A „must-see”-k látogatóbarát kialakítása</vt:lpstr>
      <vt:lpstr>14. dia</vt:lpstr>
      <vt:lpstr>15. dia</vt:lpstr>
      <vt:lpstr>Budapest kulturális kínálata III. Alternatív/tematikus  városnéző túrák </vt:lpstr>
      <vt:lpstr>Budapest kulturális kínálata IV. Világháborús/hidegháborús turizmus</vt:lpstr>
      <vt:lpstr>Budapest kulturális kínálata V. Fesztiválok (programturizmus)</vt:lpstr>
      <vt:lpstr>Budapest kulturális kínálata VI. Romkocsmák</vt:lpstr>
      <vt:lpstr>Az interpretáció szerepe</vt:lpstr>
      <vt:lpstr>Konklúzió</vt:lpstr>
      <vt:lpstr>22. dia</vt:lpstr>
      <vt:lpstr>Köszönöm a figyelmet!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Schultz Éva  A kulturális turizmus trendjei. Fókuszban Budapest</dc:title>
  <dc:creator>kispötyi</dc:creator>
  <cp:lastModifiedBy>kispötyi</cp:lastModifiedBy>
  <cp:revision>75</cp:revision>
  <dcterms:created xsi:type="dcterms:W3CDTF">2015-08-08T04:49:45Z</dcterms:created>
  <dcterms:modified xsi:type="dcterms:W3CDTF">2015-08-10T17:43:42Z</dcterms:modified>
</cp:coreProperties>
</file>